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5" r:id="rId5"/>
    <p:sldId id="277" r:id="rId6"/>
    <p:sldId id="278" r:id="rId7"/>
    <p:sldId id="279" r:id="rId8"/>
    <p:sldId id="276" r:id="rId9"/>
    <p:sldId id="273" r:id="rId10"/>
    <p:sldId id="275" r:id="rId11"/>
    <p:sldId id="280" r:id="rId12"/>
    <p:sldId id="281" r:id="rId13"/>
    <p:sldId id="27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2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1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8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4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3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6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14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0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4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9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26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7DA4-B083-4AD8-9088-87386DFB9C35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3F75-D1B6-4066-9228-4735CF43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69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okolenie2084" TargetMode="External"/><Relationship Id="rId2" Type="http://schemas.openxmlformats.org/officeDocument/2006/relationships/hyperlink" Target="mailto:Elena-ivanchuk@mail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3140110522703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2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Основные документы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Хартия сообщества</a:t>
            </a:r>
          </a:p>
          <a:p>
            <a:r>
              <a:rPr lang="ru-RU" dirty="0" smtClean="0"/>
              <a:t>Правила сообщества</a:t>
            </a:r>
          </a:p>
          <a:p>
            <a:r>
              <a:rPr lang="ru-RU" dirty="0" smtClean="0"/>
              <a:t>Правила работы в системе </a:t>
            </a:r>
            <a:r>
              <a:rPr lang="ru-RU" dirty="0" err="1" smtClean="0"/>
              <a:t>Битрикс</a:t>
            </a:r>
            <a:endParaRPr lang="ru-RU" dirty="0" smtClean="0"/>
          </a:p>
          <a:p>
            <a:r>
              <a:rPr lang="ru-RU" dirty="0" smtClean="0"/>
              <a:t>Правила работы в группе сообщества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125" y="5652091"/>
            <a:ext cx="2106875" cy="12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Проекты в наличии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Образовательные программы:</a:t>
            </a:r>
          </a:p>
          <a:p>
            <a:r>
              <a:rPr lang="ru-RU" sz="1400" dirty="0" smtClean="0"/>
              <a:t>Учебный курс «Библиотекарь-наставник: теория и практика» 96 часов</a:t>
            </a:r>
          </a:p>
          <a:p>
            <a:r>
              <a:rPr lang="ru-RU" sz="1400" dirty="0" smtClean="0"/>
              <a:t>Учебный курс «Библиотечное лидерство»</a:t>
            </a:r>
          </a:p>
          <a:p>
            <a:r>
              <a:rPr lang="ru-RU" sz="1400" dirty="0" smtClean="0"/>
              <a:t>Учебный курс «Предприниматель 3.0 Думаем и действуем по-новому»</a:t>
            </a:r>
          </a:p>
          <a:p>
            <a:r>
              <a:rPr lang="ru-RU" dirty="0" smtClean="0"/>
              <a:t>....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125" y="5652091"/>
            <a:ext cx="2106875" cy="12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Партнеры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Библиотека им. Ф.М. Достоевского</a:t>
            </a:r>
          </a:p>
          <a:p>
            <a:r>
              <a:rPr lang="ru-RU" dirty="0" smtClean="0"/>
              <a:t>Библиотека им. Н.А. Некрасова</a:t>
            </a:r>
          </a:p>
          <a:p>
            <a:r>
              <a:rPr lang="ru-RU" dirty="0" smtClean="0"/>
              <a:t>РГБИ</a:t>
            </a:r>
          </a:p>
          <a:p>
            <a:r>
              <a:rPr lang="ru-RU" dirty="0" smtClean="0"/>
              <a:t>Федеральное агентство по делам молодежи</a:t>
            </a:r>
          </a:p>
          <a:p>
            <a:r>
              <a:rPr lang="ru-RU" dirty="0" err="1" smtClean="0"/>
              <a:t>РОСПАТРИОТцентр</a:t>
            </a:r>
            <a:endParaRPr lang="ru-RU" dirty="0" smtClean="0"/>
          </a:p>
          <a:p>
            <a:r>
              <a:rPr lang="ru-RU" dirty="0" smtClean="0"/>
              <a:t>Общественная организация «Студенты России»</a:t>
            </a:r>
          </a:p>
          <a:p>
            <a:r>
              <a:rPr lang="ru-RU" dirty="0" smtClean="0"/>
              <a:t>другие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74" y="5632315"/>
            <a:ext cx="2141426" cy="1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Запросы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/>
          </a:bodyPr>
          <a:lstStyle/>
          <a:p>
            <a:r>
              <a:rPr lang="ru-RU" dirty="0" smtClean="0"/>
              <a:t>Дагестан</a:t>
            </a:r>
          </a:p>
          <a:p>
            <a:r>
              <a:rPr lang="ru-RU" dirty="0" smtClean="0"/>
              <a:t>Набережные Челны</a:t>
            </a:r>
          </a:p>
          <a:p>
            <a:r>
              <a:rPr lang="ru-RU" dirty="0" smtClean="0"/>
              <a:t>Саратов</a:t>
            </a:r>
          </a:p>
          <a:p>
            <a:r>
              <a:rPr lang="ru-RU" dirty="0" smtClean="0"/>
              <a:t>Воронеж</a:t>
            </a:r>
          </a:p>
          <a:p>
            <a:r>
              <a:rPr lang="ru-RU" dirty="0" smtClean="0"/>
              <a:t>Ханты-Мансийск</a:t>
            </a:r>
          </a:p>
          <a:p>
            <a:r>
              <a:rPr lang="ru-RU" dirty="0" smtClean="0"/>
              <a:t>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059" y="5591382"/>
            <a:ext cx="2212941" cy="12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Контакты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580153"/>
            <a:ext cx="854899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Иванчук Елена</a:t>
            </a:r>
          </a:p>
          <a:p>
            <a:pPr marL="0" indent="0">
              <a:buNone/>
            </a:pPr>
            <a:r>
              <a:rPr lang="ru-RU" dirty="0" smtClean="0"/>
              <a:t>+7(915)330-37-87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Elena-ivanchuk@mail.ru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Лисицкий</a:t>
            </a:r>
            <a:r>
              <a:rPr lang="ru-RU" b="1" dirty="0" smtClean="0"/>
              <a:t> Андрей</a:t>
            </a:r>
          </a:p>
          <a:p>
            <a:pPr marL="0" indent="0">
              <a:buNone/>
            </a:pPr>
            <a:r>
              <a:rPr lang="ru-RU" dirty="0" smtClean="0"/>
              <a:t>+7(905)754-95-54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Поколение 2084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www.facebook.com/groups/pokolenie2084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Центры Кристаллизации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https://www.facebook.com/groups/314011052270348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580153"/>
            <a:ext cx="5181600" cy="459681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162" y="5574270"/>
            <a:ext cx="2242838" cy="12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21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924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Центры Кристаллизации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681" y="2937753"/>
            <a:ext cx="10126493" cy="25681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- создание системы «взращивания» и поддержки проектных и образовательных инициатив, социальных и предпринимательских инноваций, направленных на развитие местных сообществ и территориальное развитие на базе российских библиотек.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41" y="5564413"/>
            <a:ext cx="2260060" cy="12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0" y="365125"/>
            <a:ext cx="11427341" cy="64278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0825" y="1514168"/>
            <a:ext cx="3185652" cy="312665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Система развития и накопления социального капитала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4645" y="1602658"/>
            <a:ext cx="383458" cy="222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69" y="5888662"/>
            <a:ext cx="290363" cy="4232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233651" y="5526748"/>
            <a:ext cx="1170040" cy="11886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  <a:p>
            <a:pPr algn="ctr"/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8915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26" y="365124"/>
            <a:ext cx="11255440" cy="631992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850193" y="1277734"/>
            <a:ext cx="993058" cy="27530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Отрасли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15200" y="3131127"/>
            <a:ext cx="1316182" cy="415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5262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Предпосылки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49" y="1439694"/>
            <a:ext cx="10787974" cy="525261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Отсутствие системы методологической, информационной, инфраструктурной поддержки проектных инициатив </a:t>
            </a:r>
          </a:p>
          <a:p>
            <a:endParaRPr lang="ru-RU" dirty="0" smtClean="0"/>
          </a:p>
          <a:p>
            <a:r>
              <a:rPr lang="ru-RU" dirty="0" smtClean="0"/>
              <a:t>Острые </a:t>
            </a:r>
            <a:r>
              <a:rPr lang="ru-RU" smtClean="0"/>
              <a:t>социальные и экономические проблемы на </a:t>
            </a:r>
            <a:r>
              <a:rPr lang="ru-RU" dirty="0" smtClean="0"/>
              <a:t>локальном уровне (проблемы местного обустройства, отток населения, проблемы с образованием и интеллектуальным досугом, «маятниковая» миграция, низкий уровень предпринимательской активности, пьянство и деградация населения)</a:t>
            </a:r>
          </a:p>
          <a:p>
            <a:endParaRPr lang="ru-RU" dirty="0" smtClean="0"/>
          </a:p>
          <a:p>
            <a:r>
              <a:rPr lang="ru-RU" dirty="0" smtClean="0"/>
              <a:t>Государство не может решить за граждан всех возникающих проблем, а граждане не умеют их решать, боясь предпринять первый шаг</a:t>
            </a:r>
          </a:p>
          <a:p>
            <a:endParaRPr lang="ru-RU" dirty="0" smtClean="0"/>
          </a:p>
          <a:p>
            <a:r>
              <a:rPr lang="ru-RU" smtClean="0"/>
              <a:t>В </a:t>
            </a:r>
            <a:r>
              <a:rPr lang="ru-RU" dirty="0" smtClean="0"/>
              <a:t>подавляющем большинстве городов нашей страны отсутствует «питательная среда</a:t>
            </a:r>
            <a:r>
              <a:rPr lang="ru-RU" smtClean="0"/>
              <a:t>», в </a:t>
            </a:r>
            <a:r>
              <a:rPr lang="ru-RU" dirty="0" smtClean="0"/>
              <a:t>которой и из которой бы появлялись не только «гении и таланты», но социальные предприниматели и «социальные архитекторы».  Стране требуются люди, способные сами обустроить место собственного проживания, улучшить качество жизни, объединить вокруг себя людей, создать проектные команды, запустить </a:t>
            </a:r>
            <a:r>
              <a:rPr lang="ru-RU" dirty="0" err="1" smtClean="0"/>
              <a:t>стартапы</a:t>
            </a:r>
            <a:r>
              <a:rPr lang="ru-RU" dirty="0" smtClean="0"/>
              <a:t>, найти необходимые ресурсы, а позже- тиражировать лучшие практики и опыт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того, чтобы «проявить» и объединить потенциальных лидеров местного развития необходимы «точки сборки»; центры информационной, образовательной и инфраструктурной поддержки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Библиотечная сеть представляет собой одну из немногих сохранившихся сетевых структур в стране. При этом эта сеть уже работает как с информацией, так и темой местного развития</a:t>
            </a:r>
          </a:p>
          <a:p>
            <a:pPr>
              <a:buNone/>
            </a:pPr>
            <a:endParaRPr lang="ru-RU" dirty="0" smtClean="0"/>
          </a:p>
          <a:p>
            <a:r>
              <a:rPr lang="ru-RU" smtClean="0"/>
              <a:t> У многих </a:t>
            </a:r>
            <a:r>
              <a:rPr lang="ru-RU" dirty="0" smtClean="0"/>
              <a:t>библиотек отсутствуют опыт и системный </a:t>
            </a:r>
            <a:r>
              <a:rPr lang="ru-RU" smtClean="0"/>
              <a:t>характер проектнойдеятельности</a:t>
            </a:r>
            <a:r>
              <a:rPr lang="ru-RU" dirty="0" smtClean="0"/>
              <a:t>. У многих библиотекарей имеется дефицит знаний в области современных гуманитарных, прежде всего проектных (а зачастую и информационных) технологий, умений выявить местные ресурсы и «точек роста».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405" y="5992238"/>
            <a:ext cx="1512596" cy="8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Основные цели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681" y="1563080"/>
            <a:ext cx="9173183" cy="512922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Создание и апробация эффективного инструментария решения острых социальных и экономических проблем на локальном (прежде всего муниципальном) уровне в режиме государственно-общественного и </a:t>
            </a:r>
            <a:r>
              <a:rPr lang="ru-RU" sz="2400" dirty="0" err="1" smtClean="0"/>
              <a:t>государственно-общественно-частного</a:t>
            </a:r>
            <a:r>
              <a:rPr lang="ru-RU" sz="2400" dirty="0" smtClean="0"/>
              <a:t> партнерств</a:t>
            </a:r>
          </a:p>
          <a:p>
            <a:endParaRPr lang="ru-RU" sz="2400" dirty="0" smtClean="0"/>
          </a:p>
          <a:p>
            <a:r>
              <a:rPr lang="ru-RU" sz="2400" dirty="0" smtClean="0"/>
              <a:t>Создание сообщества социальных предпринимателей и социальных архитекторов, способных решать эти проблемы</a:t>
            </a:r>
          </a:p>
          <a:p>
            <a:endParaRPr lang="ru-RU" sz="2400" dirty="0" smtClean="0"/>
          </a:p>
          <a:p>
            <a:r>
              <a:rPr lang="ru-RU" sz="2400" dirty="0" smtClean="0"/>
              <a:t>  Появление «Центров Кристаллизации» новых проектных инициатив и новой сетевой саморазвивающейся структуры на базе российских библиотек</a:t>
            </a:r>
          </a:p>
          <a:p>
            <a:endParaRPr lang="ru-RU" sz="2400" dirty="0" smtClean="0"/>
          </a:p>
          <a:p>
            <a:r>
              <a:rPr lang="ru-RU" sz="2400" dirty="0" smtClean="0"/>
              <a:t>Перевод библиотек из </a:t>
            </a:r>
            <a:r>
              <a:rPr lang="ru-RU" sz="2400" dirty="0" err="1" smtClean="0"/>
              <a:t>полу-маргинальной</a:t>
            </a:r>
            <a:r>
              <a:rPr lang="ru-RU" sz="2400" dirty="0" smtClean="0"/>
              <a:t> позиции в позицию драйверов местного развития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41" y="5564413"/>
            <a:ext cx="2260060" cy="12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681" y="1563080"/>
            <a:ext cx="9173183" cy="51292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 smtClean="0"/>
              <a:t>Открытие Центров кристаллизации городах России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Формирование в каждом из центров саморазвивающегося сообщества экспертов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Формирование в каждом из центров и в целом для сети постоянно пополняемой программы образовательных, публичных мероприятий и </a:t>
            </a:r>
            <a:r>
              <a:rPr lang="ru-RU" sz="2400" dirty="0" err="1" smtClean="0"/>
              <a:t>форсайтов</a:t>
            </a: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Организация взаимодействия с органами власти на местах, с федеральными и региональными институтами развития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Методическое обеспечение организации проектной работы по инновационному принципу (</a:t>
            </a:r>
            <a:r>
              <a:rPr lang="ru-RU" sz="2400" dirty="0" err="1" smtClean="0"/>
              <a:t>идея-прототип-технология-внедрение</a:t>
            </a:r>
            <a:r>
              <a:rPr lang="ru-RU" sz="2400" dirty="0" smtClean="0"/>
              <a:t>)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Организация сетевых мероприятий, реализация сетевых проектов.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41" y="5564413"/>
            <a:ext cx="2260060" cy="12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Ожидаемые результаты (май 2017 года)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100" dirty="0" smtClean="0"/>
              <a:t>создано сообщество социальных предпринимателей и «социальных архитекторов», способных оказать помощь в обустройстве конкретных территорий.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подготовлены и запущены в реализацию новые проектные инициативы по решению местных проблем и развитию местного предпринимательства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созданы и оснащены Центры кристаллизации и поддержки новых проектных и образовательных инициатив, социальных и предпринимательских </a:t>
            </a:r>
            <a:r>
              <a:rPr lang="ru-RU" sz="2100" dirty="0" err="1" smtClean="0"/>
              <a:t>инновацийна</a:t>
            </a:r>
            <a:r>
              <a:rPr lang="ru-RU" sz="2100" dirty="0" smtClean="0"/>
              <a:t> базе муниципальных российских библиотек (не менее 20 </a:t>
            </a:r>
            <a:r>
              <a:rPr lang="ru-RU" sz="2100" dirty="0" err="1" smtClean="0"/>
              <a:t>шт</a:t>
            </a:r>
            <a:r>
              <a:rPr lang="ru-RU" sz="2100" dirty="0" smtClean="0"/>
              <a:t>)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привлечены новые партнеры из числа местных общественных организаций и бизнеса , способные придать деятельности центров устойчивый характер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подготовлены команды библиотекарей для деятельности в режиме информационных помощников проектных инициатив, держателей площадок Центров кристаллизации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111" y="5681274"/>
            <a:ext cx="2055889" cy="11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795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Пилотный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проект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80"/>
            <a:ext cx="10515600" cy="5129229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Библиотека им. Ф.М. Достоевского (г.Москва)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Регулярные встречи по средам</a:t>
            </a:r>
          </a:p>
          <a:p>
            <a:pPr>
              <a:buNone/>
            </a:pPr>
            <a:r>
              <a:rPr lang="ru-RU" dirty="0" smtClean="0"/>
              <a:t>С 28 июля 2016 года</a:t>
            </a:r>
          </a:p>
          <a:p>
            <a:pPr>
              <a:buNone/>
            </a:pPr>
            <a:r>
              <a:rPr lang="ru-RU" dirty="0" smtClean="0"/>
              <a:t>+ </a:t>
            </a:r>
            <a:r>
              <a:rPr lang="ru-RU" dirty="0" smtClean="0"/>
              <a:t>Форсайт-сессия «Библиотека будущего»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74" y="5632315"/>
            <a:ext cx="2141426" cy="1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7182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647</Words>
  <Application>Microsoft Office PowerPoint</Application>
  <PresentationFormat>Произвольный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Центры Кристаллизации</vt:lpstr>
      <vt:lpstr>Слайд 3</vt:lpstr>
      <vt:lpstr>Слайд 4</vt:lpstr>
      <vt:lpstr>Предпосылки</vt:lpstr>
      <vt:lpstr>Основные цели </vt:lpstr>
      <vt:lpstr>Задачи</vt:lpstr>
      <vt:lpstr>Ожидаемые результаты (май 2017 года)</vt:lpstr>
      <vt:lpstr>Пилотный проект</vt:lpstr>
      <vt:lpstr>Основные документы</vt:lpstr>
      <vt:lpstr>Проекты в наличии</vt:lpstr>
      <vt:lpstr>Партнеры</vt:lpstr>
      <vt:lpstr>Запросы</vt:lpstr>
      <vt:lpstr>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Пользователь</cp:lastModifiedBy>
  <cp:revision>82</cp:revision>
  <dcterms:created xsi:type="dcterms:W3CDTF">2016-06-21T09:25:29Z</dcterms:created>
  <dcterms:modified xsi:type="dcterms:W3CDTF">2016-11-03T11:52:14Z</dcterms:modified>
</cp:coreProperties>
</file>