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3.jpg" ContentType="image/jpg"/>
  <Override PartName="/ppt/media/image4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9.jpg" ContentType="image/jpg"/>
  <Override PartName="/ppt/notesSlides/notesSlide12.xml" ContentType="application/vnd.openxmlformats-officedocument.presentationml.notesSlide+xml"/>
  <Override PartName="/ppt/media/image20.jpg" ContentType="image/jpg"/>
  <Override PartName="/ppt/media/image22.jpg" ContentType="image/jpg"/>
  <Override PartName="/ppt/notesSlides/notesSlide13.xml" ContentType="application/vnd.openxmlformats-officedocument.presentationml.notesSlide+xml"/>
  <Override PartName="/ppt/media/image23.jpg" ContentType="image/jp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24.jpg" ContentType="image/jp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26.jpg" ContentType="image/jp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media/image44.jpg" ContentType="image/jpg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media/image49.jpg" ContentType="image/jpg"/>
  <Override PartName="/ppt/media/image5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 bookmarkIdSeed="2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310" r:id="rId3"/>
    <p:sldId id="385" r:id="rId4"/>
    <p:sldId id="350" r:id="rId5"/>
    <p:sldId id="351" r:id="rId6"/>
    <p:sldId id="352" r:id="rId7"/>
    <p:sldId id="354" r:id="rId8"/>
    <p:sldId id="355" r:id="rId9"/>
    <p:sldId id="353" r:id="rId10"/>
    <p:sldId id="357" r:id="rId11"/>
    <p:sldId id="358" r:id="rId12"/>
    <p:sldId id="359" r:id="rId13"/>
    <p:sldId id="362" r:id="rId14"/>
    <p:sldId id="363" r:id="rId15"/>
    <p:sldId id="364" r:id="rId16"/>
    <p:sldId id="365" r:id="rId17"/>
    <p:sldId id="366" r:id="rId18"/>
    <p:sldId id="367" r:id="rId19"/>
    <p:sldId id="368" r:id="rId20"/>
    <p:sldId id="369" r:id="rId21"/>
    <p:sldId id="370" r:id="rId22"/>
    <p:sldId id="371" r:id="rId23"/>
    <p:sldId id="372" r:id="rId24"/>
    <p:sldId id="373" r:id="rId25"/>
    <p:sldId id="374" r:id="rId26"/>
    <p:sldId id="377" r:id="rId27"/>
    <p:sldId id="376" r:id="rId28"/>
    <p:sldId id="375" r:id="rId29"/>
    <p:sldId id="378" r:id="rId30"/>
    <p:sldId id="380" r:id="rId31"/>
    <p:sldId id="379" r:id="rId32"/>
    <p:sldId id="381" r:id="rId33"/>
    <p:sldId id="382" r:id="rId34"/>
    <p:sldId id="383" r:id="rId35"/>
    <p:sldId id="384" r:id="rId36"/>
    <p:sldId id="267" r:id="rId37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49">
          <p15:clr>
            <a:srgbClr val="A4A3A4"/>
          </p15:clr>
        </p15:guide>
        <p15:guide id="2" orient="horz" pos="1028">
          <p15:clr>
            <a:srgbClr val="A4A3A4"/>
          </p15:clr>
        </p15:guide>
        <p15:guide id="3" orient="horz" pos="276">
          <p15:clr>
            <a:srgbClr val="A4A3A4"/>
          </p15:clr>
        </p15:guide>
        <p15:guide id="4" pos="4170">
          <p15:clr>
            <a:srgbClr val="A4A3A4"/>
          </p15:clr>
        </p15:guide>
        <p15:guide id="5" pos="5486">
          <p15:clr>
            <a:srgbClr val="A4A3A4"/>
          </p15:clr>
        </p15:guide>
        <p15:guide id="6" pos="89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Работа" initials="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00"/>
    <a:srgbClr val="4BC99F"/>
    <a:srgbClr val="FF9966"/>
    <a:srgbClr val="51DDBE"/>
    <a:srgbClr val="35C9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40" autoAdjust="0"/>
    <p:restoredTop sz="93750" autoAdjust="0"/>
  </p:normalViewPr>
  <p:slideViewPr>
    <p:cSldViewPr snapToGrid="0" snapToObjects="1">
      <p:cViewPr varScale="1">
        <p:scale>
          <a:sx n="70" d="100"/>
          <a:sy n="70" d="100"/>
        </p:scale>
        <p:origin x="1590" y="60"/>
      </p:cViewPr>
      <p:guideLst>
        <p:guide orient="horz" pos="4049"/>
        <p:guide orient="horz" pos="1028"/>
        <p:guide orient="horz" pos="276"/>
        <p:guide pos="4170"/>
        <p:guide pos="5486"/>
        <p:guide pos="891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6.xml"/><Relationship Id="rId3" Type="http://schemas.openxmlformats.org/officeDocument/2006/relationships/slide" Target="slides/slide3.xml"/><Relationship Id="rId21" Type="http://schemas.openxmlformats.org/officeDocument/2006/relationships/slide" Target="slides/slide21.xml"/><Relationship Id="rId34" Type="http://schemas.openxmlformats.org/officeDocument/2006/relationships/slide" Target="slides/slide34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33" Type="http://schemas.openxmlformats.org/officeDocument/2006/relationships/slide" Target="slides/slide33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0.xml"/><Relationship Id="rId29" Type="http://schemas.openxmlformats.org/officeDocument/2006/relationships/slide" Target="slides/slide29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32" Type="http://schemas.openxmlformats.org/officeDocument/2006/relationships/slide" Target="slides/slide32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28.xml"/><Relationship Id="rId36" Type="http://schemas.openxmlformats.org/officeDocument/2006/relationships/slide" Target="slides/slide36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31" Type="http://schemas.openxmlformats.org/officeDocument/2006/relationships/slide" Target="slides/slide31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7.xml"/><Relationship Id="rId30" Type="http://schemas.openxmlformats.org/officeDocument/2006/relationships/slide" Target="slides/slide30.xml"/><Relationship Id="rId35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4500E-09C6-4C50-B3BB-D7E0F76D8909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69AB9-C7B9-478C-B61C-DC04E957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85806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B9FA7-239B-3443-B719-A7D11E50C31E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F8DE5-B911-3D45-AE5C-FF5655F3F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88267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716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71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175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325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001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32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608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44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751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508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207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7906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764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7728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1819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196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450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066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7637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2606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1163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829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1981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1961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9447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9031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5420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1923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291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902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20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366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313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644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F8DE5-B911-3D45-AE5C-FF5655F3F21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349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833E-23FD-4F19-8263-482BF4627BFB}" type="datetime1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16AA-86F3-BB4D-8837-3A571ADA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564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2EDB-CBA3-4374-88DF-A977AABC4547}" type="datetime1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16AA-86F3-BB4D-8837-3A571ADA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179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087CF-72F6-4EF1-A843-9724D83092BC}" type="datetime1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16AA-86F3-BB4D-8837-3A571ADA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53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12C64-1056-47E9-93B4-3E6C8369A85D}" type="datetime1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16AA-86F3-BB4D-8837-3A571ADA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554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BB40-55BD-407F-A5FD-6FDEDBFF4BB0}" type="datetime1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16AA-86F3-BB4D-8837-3A571ADA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19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211-45BD-48F0-B3BD-B9A036327D17}" type="datetime1">
              <a:rPr lang="ru-RU" smtClean="0"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16AA-86F3-BB4D-8837-3A571ADA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246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A6F23-2319-4C70-A2E8-B6A95DF90E76}" type="datetime1">
              <a:rPr lang="ru-RU" smtClean="0"/>
              <a:t>09.11.2016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16AA-86F3-BB4D-8837-3A571ADA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002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C1FA-88E2-43E7-A390-FE1652595230}" type="datetime1">
              <a:rPr lang="ru-RU" smtClean="0"/>
              <a:t>09.11.2016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16AA-86F3-BB4D-8837-3A571ADA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088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0CA2-94D9-4E87-A2A7-1997B75C538C}" type="datetime1">
              <a:rPr lang="ru-RU" smtClean="0"/>
              <a:t>09.11.2016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16AA-86F3-BB4D-8837-3A571ADA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485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1C70-5473-4657-A450-0582BB5B209B}" type="datetime1">
              <a:rPr lang="ru-RU" smtClean="0"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16AA-86F3-BB4D-8837-3A571ADA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45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70A13-0735-4605-9115-5994560D6191}" type="datetime1">
              <a:rPr lang="ru-RU" smtClean="0"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16AA-86F3-BB4D-8837-3A571ADA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840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7B46A-3DA0-44BE-9D74-1A71D3A9C867}" type="datetime1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A16AA-86F3-BB4D-8837-3A571ADA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61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19.jp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23.jp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23.jp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24.jp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25.jpe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26.jp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27.jp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0.jp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3.jp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4.jpg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8.jpe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9.jpe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42.png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5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47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49.jpg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jp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jp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4.jp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14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06179" y="5137532"/>
            <a:ext cx="5944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2015 ©</a:t>
            </a:r>
          </a:p>
          <a:p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ГКУК г. Москвы "Московский городской библиотечный центр"</a:t>
            </a:r>
          </a:p>
          <a:p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Департамент культуры города Москвы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Irma Text Round" panose="020B0504040000060003" pitchFamily="34" charset="0"/>
              <a:ea typeface="Irma Text Round" panose="020B05040400000600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7" y="0"/>
            <a:ext cx="1083281" cy="6858000"/>
          </a:xfrm>
          <a:prstGeom prst="rect">
            <a:avLst/>
          </a:prstGeom>
        </p:spPr>
      </p:pic>
      <p:pic>
        <p:nvPicPr>
          <p:cNvPr id="1027" name="Picture 3" descr="C:\Users\d.dymova\Desktop\Attachments_umanetsster@gmail.com_2015-11-11_13-12-36\лого_корп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835" y="0"/>
            <a:ext cx="3477768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5"/>
          <p:cNvSpPr/>
          <p:nvPr/>
        </p:nvSpPr>
        <p:spPr>
          <a:xfrm>
            <a:off x="2122379" y="1395150"/>
            <a:ext cx="6926088" cy="2019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TextBox 9"/>
          <p:cNvSpPr txBox="1"/>
          <p:nvPr/>
        </p:nvSpPr>
        <p:spPr>
          <a:xfrm>
            <a:off x="2238233" y="3643952"/>
            <a:ext cx="6810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Фестиваль современной литературы и паблик-арта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2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682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799" y="891010"/>
            <a:ext cx="4393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r>
              <a:rPr lang="ru-RU" sz="2400" kern="0" dirty="0" smtClean="0">
                <a:solidFill>
                  <a:srgbClr val="FF0000"/>
                </a:solidFill>
              </a:rPr>
              <a:t>Европейский опыт. Лейден. Поэзия на стенах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26" y="2460670"/>
            <a:ext cx="4710545" cy="352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http://dezignlicious.com/blog/wp-content/uploads/2012/11/Screen-Shot-2012-10-28-at-8.05.08-PM-500x38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405" y="2460670"/>
            <a:ext cx="3354595" cy="338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60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799" y="891010"/>
            <a:ext cx="4201941" cy="5899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ru-RU" sz="2400" kern="0" dirty="0" smtClean="0">
                <a:solidFill>
                  <a:srgbClr val="FF0000"/>
                </a:solidFill>
              </a:rPr>
              <a:t>Цели и задачи проекта </a:t>
            </a:r>
            <a:r>
              <a:rPr lang="ru-RU" sz="2400" b="1" spc="10" dirty="0" smtClean="0">
                <a:latin typeface="Irma Text Round"/>
                <a:cs typeface="Arial"/>
              </a:rPr>
              <a:t> </a:t>
            </a:r>
            <a:endParaRPr lang="ru-RU" sz="2400" dirty="0">
              <a:latin typeface="Irma Text Round"/>
              <a:cs typeface="Arial"/>
            </a:endParaRP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lang="ru-RU" sz="2400" dirty="0">
              <a:latin typeface="Irma Text Round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lang="ru-RU" sz="1600" spc="-10" dirty="0">
                <a:latin typeface="Irma Text Round"/>
                <a:cs typeface="Arial"/>
              </a:rPr>
              <a:t>Исп</a:t>
            </a:r>
            <a:r>
              <a:rPr lang="ru-RU" sz="1600" spc="-30" dirty="0">
                <a:latin typeface="Irma Text Round"/>
                <a:cs typeface="Arial"/>
              </a:rPr>
              <a:t>о</a:t>
            </a:r>
            <a:r>
              <a:rPr lang="ru-RU" sz="1600" dirty="0">
                <a:latin typeface="Irma Text Round"/>
                <a:cs typeface="Arial"/>
              </a:rPr>
              <a:t>ль</a:t>
            </a:r>
            <a:r>
              <a:rPr lang="ru-RU" sz="1600" spc="-15" dirty="0">
                <a:latin typeface="Irma Text Round"/>
                <a:cs typeface="Arial"/>
              </a:rPr>
              <a:t>зу</a:t>
            </a:r>
            <a:r>
              <a:rPr lang="ru-RU" sz="1600" spc="-10" dirty="0">
                <a:latin typeface="Irma Text Round"/>
                <a:cs typeface="Arial"/>
              </a:rPr>
              <a:t>я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spc="-10" dirty="0">
                <a:latin typeface="Irma Text Round"/>
                <a:cs typeface="Arial"/>
              </a:rPr>
              <a:t>ф</a:t>
            </a:r>
            <a:r>
              <a:rPr lang="ru-RU" sz="1600" dirty="0">
                <a:latin typeface="Irma Text Round"/>
                <a:cs typeface="Arial"/>
              </a:rPr>
              <a:t>ор</a:t>
            </a:r>
            <a:r>
              <a:rPr lang="ru-RU" sz="1600" spc="-10" dirty="0">
                <a:latin typeface="Irma Text Round"/>
                <a:cs typeface="Arial"/>
              </a:rPr>
              <a:t>м</a:t>
            </a:r>
            <a:r>
              <a:rPr lang="ru-RU" sz="1600" spc="-30" dirty="0">
                <a:latin typeface="Irma Text Round"/>
                <a:cs typeface="Arial"/>
              </a:rPr>
              <a:t>а</a:t>
            </a:r>
            <a:r>
              <a:rPr lang="ru-RU" sz="1600" dirty="0">
                <a:latin typeface="Irma Text Round"/>
                <a:cs typeface="Arial"/>
              </a:rPr>
              <a:t>т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spc="-10" dirty="0">
                <a:latin typeface="Irma Text Round"/>
                <a:cs typeface="Arial"/>
              </a:rPr>
              <a:t>п</a:t>
            </a:r>
            <a:r>
              <a:rPr lang="ru-RU" sz="1600" dirty="0">
                <a:latin typeface="Irma Text Round"/>
                <a:cs typeface="Arial"/>
              </a:rPr>
              <a:t>а</a:t>
            </a:r>
            <a:r>
              <a:rPr lang="ru-RU" sz="1600" spc="-65" dirty="0">
                <a:latin typeface="Irma Text Round"/>
                <a:cs typeface="Arial"/>
              </a:rPr>
              <a:t>б</a:t>
            </a:r>
            <a:r>
              <a:rPr lang="ru-RU" sz="1600" dirty="0">
                <a:latin typeface="Irma Text Round"/>
                <a:cs typeface="Arial"/>
              </a:rPr>
              <a:t>л</a:t>
            </a:r>
            <a:r>
              <a:rPr lang="ru-RU" sz="1600" spc="-10" dirty="0">
                <a:latin typeface="Irma Text Round"/>
                <a:cs typeface="Arial"/>
              </a:rPr>
              <a:t>ик</a:t>
            </a:r>
            <a:r>
              <a:rPr lang="ru-RU" sz="1600" dirty="0">
                <a:latin typeface="Irma Text Round"/>
                <a:cs typeface="Arial"/>
              </a:rPr>
              <a:t>-а</a:t>
            </a:r>
            <a:r>
              <a:rPr lang="ru-RU" sz="1600" spc="-30" dirty="0">
                <a:latin typeface="Irma Text Round"/>
                <a:cs typeface="Arial"/>
              </a:rPr>
              <a:t>р</a:t>
            </a:r>
            <a:r>
              <a:rPr lang="ru-RU" sz="1600" spc="-15" dirty="0">
                <a:latin typeface="Irma Text Round"/>
                <a:cs typeface="Arial"/>
              </a:rPr>
              <a:t>т</a:t>
            </a:r>
            <a:r>
              <a:rPr lang="ru-RU" sz="1600" dirty="0">
                <a:latin typeface="Irma Text Round"/>
                <a:cs typeface="Arial"/>
              </a:rPr>
              <a:t>а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dirty="0">
                <a:latin typeface="Irma Text Round"/>
                <a:cs typeface="Arial"/>
              </a:rPr>
              <a:t>(</a:t>
            </a:r>
            <a:r>
              <a:rPr lang="ru-RU" sz="1600" spc="10" dirty="0">
                <a:latin typeface="Irma Text Round"/>
                <a:cs typeface="Arial"/>
              </a:rPr>
              <a:t>с</a:t>
            </a:r>
            <a:r>
              <a:rPr lang="ru-RU" sz="1600" spc="-15" dirty="0">
                <a:latin typeface="Irma Text Round"/>
                <a:cs typeface="Arial"/>
              </a:rPr>
              <a:t>о</a:t>
            </a:r>
            <a:r>
              <a:rPr lang="ru-RU" sz="1600" spc="-30" dirty="0">
                <a:latin typeface="Irma Text Round"/>
                <a:cs typeface="Arial"/>
              </a:rPr>
              <a:t>з</a:t>
            </a:r>
            <a:r>
              <a:rPr lang="ru-RU" sz="1600" dirty="0">
                <a:latin typeface="Irma Text Round"/>
                <a:cs typeface="Arial"/>
              </a:rPr>
              <a:t>дан</a:t>
            </a:r>
            <a:r>
              <a:rPr lang="ru-RU" sz="1600" spc="-10" dirty="0">
                <a:latin typeface="Irma Text Round"/>
                <a:cs typeface="Arial"/>
              </a:rPr>
              <a:t>и</a:t>
            </a:r>
            <a:r>
              <a:rPr lang="ru-RU" sz="1600" dirty="0">
                <a:latin typeface="Irma Text Round"/>
                <a:cs typeface="Arial"/>
              </a:rPr>
              <a:t>е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dirty="0">
                <a:latin typeface="Irma Text Round"/>
                <a:cs typeface="Arial"/>
              </a:rPr>
              <a:t>а</a:t>
            </a:r>
            <a:r>
              <a:rPr lang="ru-RU" sz="1600" spc="-30" dirty="0">
                <a:latin typeface="Irma Text Round"/>
                <a:cs typeface="Arial"/>
              </a:rPr>
              <a:t>р</a:t>
            </a:r>
            <a:r>
              <a:rPr lang="ru-RU" sz="1600" dirty="0">
                <a:latin typeface="Irma Text Round"/>
                <a:cs typeface="Arial"/>
              </a:rPr>
              <a:t>т- о</a:t>
            </a:r>
            <a:r>
              <a:rPr lang="ru-RU" sz="1600" spc="-50" dirty="0">
                <a:latin typeface="Irma Text Round"/>
                <a:cs typeface="Arial"/>
              </a:rPr>
              <a:t>б</a:t>
            </a:r>
            <a:r>
              <a:rPr lang="ru-RU" sz="1600" dirty="0">
                <a:latin typeface="Irma Text Round"/>
                <a:cs typeface="Arial"/>
              </a:rPr>
              <a:t>ъек</a:t>
            </a:r>
            <a:r>
              <a:rPr lang="ru-RU" sz="1600" spc="-15" dirty="0">
                <a:latin typeface="Irma Text Round"/>
                <a:cs typeface="Arial"/>
              </a:rPr>
              <a:t>т</a:t>
            </a:r>
            <a:r>
              <a:rPr lang="ru-RU" sz="1600" dirty="0">
                <a:latin typeface="Irma Text Round"/>
                <a:cs typeface="Arial"/>
              </a:rPr>
              <a:t>ов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dirty="0">
                <a:latin typeface="Irma Text Round"/>
                <a:cs typeface="Arial"/>
              </a:rPr>
              <a:t>на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dirty="0">
                <a:latin typeface="Irma Text Round"/>
                <a:cs typeface="Arial"/>
              </a:rPr>
              <a:t>с</a:t>
            </a:r>
            <a:r>
              <a:rPr lang="ru-RU" sz="1600" spc="-15" dirty="0">
                <a:latin typeface="Irma Text Round"/>
                <a:cs typeface="Arial"/>
              </a:rPr>
              <a:t>т</a:t>
            </a:r>
            <a:r>
              <a:rPr lang="ru-RU" sz="1600" dirty="0">
                <a:latin typeface="Irma Text Round"/>
                <a:cs typeface="Arial"/>
              </a:rPr>
              <a:t>енах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spc="-30" dirty="0">
                <a:latin typeface="Irma Text Round"/>
                <a:cs typeface="Arial"/>
              </a:rPr>
              <a:t>з</a:t>
            </a:r>
            <a:r>
              <a:rPr lang="ru-RU" sz="1600" dirty="0">
                <a:latin typeface="Irma Text Round"/>
                <a:cs typeface="Arial"/>
              </a:rPr>
              <a:t>дан</a:t>
            </a:r>
            <a:r>
              <a:rPr lang="ru-RU" sz="1600" spc="-10" dirty="0">
                <a:latin typeface="Irma Text Round"/>
                <a:cs typeface="Arial"/>
              </a:rPr>
              <a:t>ий</a:t>
            </a:r>
            <a:r>
              <a:rPr lang="ru-RU" sz="1600" dirty="0">
                <a:latin typeface="Irma Text Round"/>
                <a:cs typeface="Arial"/>
              </a:rPr>
              <a:t>)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b="1" spc="-5" dirty="0">
                <a:latin typeface="Irma Text Round"/>
                <a:cs typeface="Arial"/>
              </a:rPr>
              <a:t>п</a:t>
            </a:r>
            <a:r>
              <a:rPr lang="ru-RU" sz="1600" b="1" spc="-30" dirty="0">
                <a:latin typeface="Irma Text Round"/>
                <a:cs typeface="Arial"/>
              </a:rPr>
              <a:t>о</a:t>
            </a:r>
            <a:r>
              <a:rPr lang="ru-RU" sz="1600" b="1" dirty="0">
                <a:latin typeface="Irma Text Round"/>
                <a:cs typeface="Arial"/>
              </a:rPr>
              <a:t>зна</a:t>
            </a:r>
            <a:r>
              <a:rPr lang="ru-RU" sz="1600" b="1" spc="-20" dirty="0">
                <a:latin typeface="Irma Text Round"/>
                <a:cs typeface="Arial"/>
              </a:rPr>
              <a:t>к</a:t>
            </a:r>
            <a:r>
              <a:rPr lang="ru-RU" sz="1600" b="1" spc="-30" dirty="0">
                <a:latin typeface="Irma Text Round"/>
                <a:cs typeface="Arial"/>
              </a:rPr>
              <a:t>о</a:t>
            </a:r>
            <a:r>
              <a:rPr lang="ru-RU" sz="1600" b="1" spc="-10" dirty="0">
                <a:latin typeface="Irma Text Round"/>
                <a:cs typeface="Arial"/>
              </a:rPr>
              <a:t>мить</a:t>
            </a:r>
            <a:r>
              <a:rPr lang="ru-RU" sz="1600" b="1" spc="-5" dirty="0">
                <a:latin typeface="Irma Text Round"/>
                <a:cs typeface="Arial"/>
              </a:rPr>
              <a:t> </a:t>
            </a:r>
            <a:r>
              <a:rPr lang="ru-RU" sz="1600" b="1" spc="-10" dirty="0">
                <a:latin typeface="Irma Text Round"/>
                <a:cs typeface="Arial"/>
              </a:rPr>
              <a:t>жит</a:t>
            </a:r>
            <a:r>
              <a:rPr lang="ru-RU" sz="1600" b="1" dirty="0">
                <a:latin typeface="Irma Text Round"/>
                <a:cs typeface="Arial"/>
              </a:rPr>
              <a:t>е</a:t>
            </a:r>
            <a:r>
              <a:rPr lang="ru-RU" sz="1600" b="1" spc="-20" dirty="0">
                <a:latin typeface="Irma Text Round"/>
                <a:cs typeface="Arial"/>
              </a:rPr>
              <a:t>л</a:t>
            </a:r>
            <a:r>
              <a:rPr lang="ru-RU" sz="1600" b="1" dirty="0">
                <a:latin typeface="Irma Text Round"/>
                <a:cs typeface="Arial"/>
              </a:rPr>
              <a:t>е</a:t>
            </a:r>
            <a:r>
              <a:rPr lang="ru-RU" sz="1600" b="1" spc="-10" dirty="0">
                <a:latin typeface="Irma Text Round"/>
                <a:cs typeface="Arial"/>
              </a:rPr>
              <a:t>й</a:t>
            </a:r>
            <a:r>
              <a:rPr lang="ru-RU" sz="1600" b="1" spc="-5" dirty="0">
                <a:latin typeface="Irma Text Round"/>
                <a:cs typeface="Arial"/>
              </a:rPr>
              <a:t> </a:t>
            </a:r>
            <a:r>
              <a:rPr lang="ru-RU" sz="1600" b="1" spc="-25" dirty="0">
                <a:latin typeface="Irma Text Round"/>
                <a:cs typeface="Arial"/>
              </a:rPr>
              <a:t>г</a:t>
            </a:r>
            <a:r>
              <a:rPr lang="ru-RU" sz="1600" b="1" spc="-10" dirty="0">
                <a:latin typeface="Irma Text Round"/>
                <a:cs typeface="Arial"/>
              </a:rPr>
              <a:t>ор</a:t>
            </a:r>
            <a:r>
              <a:rPr lang="ru-RU" sz="1600" b="1" spc="-30" dirty="0">
                <a:latin typeface="Irma Text Round"/>
                <a:cs typeface="Arial"/>
              </a:rPr>
              <a:t>о</a:t>
            </a:r>
            <a:r>
              <a:rPr lang="ru-RU" sz="1600" b="1" spc="-10" dirty="0">
                <a:latin typeface="Irma Text Round"/>
                <a:cs typeface="Arial"/>
              </a:rPr>
              <a:t>д</a:t>
            </a:r>
            <a:r>
              <a:rPr lang="ru-RU" sz="1600" b="1" dirty="0">
                <a:latin typeface="Irma Text Round"/>
                <a:cs typeface="Arial"/>
              </a:rPr>
              <a:t>а</a:t>
            </a:r>
            <a:r>
              <a:rPr lang="ru-RU" sz="1600" b="1" spc="-5" dirty="0">
                <a:latin typeface="Irma Text Round"/>
                <a:cs typeface="Arial"/>
              </a:rPr>
              <a:t> </a:t>
            </a:r>
            <a:r>
              <a:rPr lang="ru-RU" sz="1600" b="1" dirty="0">
                <a:latin typeface="Irma Text Round"/>
                <a:cs typeface="Arial"/>
              </a:rPr>
              <a:t>с</a:t>
            </a:r>
            <a:r>
              <a:rPr lang="ru-RU" sz="1600" b="1" spc="-5" dirty="0">
                <a:latin typeface="Irma Text Round"/>
                <a:cs typeface="Arial"/>
              </a:rPr>
              <a:t> </a:t>
            </a:r>
            <a:r>
              <a:rPr lang="ru-RU" sz="1600" b="1" dirty="0">
                <a:latin typeface="Irma Text Round"/>
                <a:cs typeface="Arial"/>
              </a:rPr>
              <a:t>с</a:t>
            </a:r>
            <a:r>
              <a:rPr lang="ru-RU" sz="1600" b="1" spc="-10" dirty="0">
                <a:latin typeface="Irma Text Round"/>
                <a:cs typeface="Arial"/>
              </a:rPr>
              <a:t>овр</a:t>
            </a:r>
            <a:r>
              <a:rPr lang="ru-RU" sz="1600" b="1" spc="-20" dirty="0">
                <a:latin typeface="Irma Text Round"/>
                <a:cs typeface="Arial"/>
              </a:rPr>
              <a:t>е</a:t>
            </a:r>
            <a:r>
              <a:rPr lang="ru-RU" sz="1600" b="1" spc="-10" dirty="0">
                <a:latin typeface="Irma Text Round"/>
                <a:cs typeface="Arial"/>
              </a:rPr>
              <a:t>м</a:t>
            </a:r>
            <a:r>
              <a:rPr lang="ru-RU" sz="1600" b="1" dirty="0">
                <a:latin typeface="Irma Text Round"/>
                <a:cs typeface="Arial"/>
              </a:rPr>
              <a:t>е</a:t>
            </a:r>
            <a:r>
              <a:rPr lang="ru-RU" sz="1600" b="1" spc="-10" dirty="0">
                <a:latin typeface="Irma Text Round"/>
                <a:cs typeface="Arial"/>
              </a:rPr>
              <a:t>нной</a:t>
            </a:r>
            <a:r>
              <a:rPr lang="ru-RU" sz="1600" b="1" spc="-5" dirty="0">
                <a:latin typeface="Irma Text Round"/>
                <a:cs typeface="Arial"/>
              </a:rPr>
              <a:t> </a:t>
            </a:r>
            <a:r>
              <a:rPr lang="ru-RU" sz="1600" b="1" spc="-10" dirty="0">
                <a:latin typeface="Irma Text Round"/>
                <a:cs typeface="Arial"/>
              </a:rPr>
              <a:t>р</a:t>
            </a:r>
            <a:r>
              <a:rPr lang="ru-RU" sz="1600" b="1" spc="-30" dirty="0">
                <a:latin typeface="Irma Text Round"/>
                <a:cs typeface="Arial"/>
              </a:rPr>
              <a:t>о</a:t>
            </a:r>
            <a:r>
              <a:rPr lang="ru-RU" sz="1600" b="1" dirty="0">
                <a:latin typeface="Irma Text Round"/>
                <a:cs typeface="Arial"/>
              </a:rPr>
              <a:t>сс</a:t>
            </a:r>
            <a:r>
              <a:rPr lang="ru-RU" sz="1600" b="1" spc="-10" dirty="0">
                <a:latin typeface="Irma Text Round"/>
                <a:cs typeface="Arial"/>
              </a:rPr>
              <a:t>ий</a:t>
            </a:r>
            <a:r>
              <a:rPr lang="ru-RU" sz="1600" b="1" dirty="0">
                <a:latin typeface="Irma Text Round"/>
                <a:cs typeface="Arial"/>
              </a:rPr>
              <a:t>с</a:t>
            </a:r>
            <a:r>
              <a:rPr lang="ru-RU" sz="1600" b="1" spc="-20" dirty="0">
                <a:latin typeface="Irma Text Round"/>
                <a:cs typeface="Arial"/>
              </a:rPr>
              <a:t>к</a:t>
            </a:r>
            <a:r>
              <a:rPr lang="ru-RU" sz="1600" b="1" spc="-10" dirty="0">
                <a:latin typeface="Irma Text Round"/>
                <a:cs typeface="Arial"/>
              </a:rPr>
              <a:t>ой</a:t>
            </a:r>
            <a:r>
              <a:rPr lang="ru-RU" sz="1600" b="1" spc="-5" dirty="0">
                <a:latin typeface="Irma Text Round"/>
                <a:cs typeface="Arial"/>
              </a:rPr>
              <a:t> </a:t>
            </a:r>
            <a:r>
              <a:rPr lang="ru-RU" sz="1600" b="1" dirty="0">
                <a:latin typeface="Irma Text Round"/>
                <a:cs typeface="Arial"/>
              </a:rPr>
              <a:t>л</a:t>
            </a:r>
            <a:r>
              <a:rPr lang="ru-RU" sz="1600" b="1" spc="-10" dirty="0">
                <a:latin typeface="Irma Text Round"/>
                <a:cs typeface="Arial"/>
              </a:rPr>
              <a:t>ит</a:t>
            </a:r>
            <a:r>
              <a:rPr lang="ru-RU" sz="1600" b="1" dirty="0">
                <a:latin typeface="Irma Text Round"/>
                <a:cs typeface="Arial"/>
              </a:rPr>
              <a:t>е</a:t>
            </a:r>
            <a:r>
              <a:rPr lang="ru-RU" sz="1600" b="1" spc="-10" dirty="0">
                <a:latin typeface="Irma Text Round"/>
                <a:cs typeface="Arial"/>
              </a:rPr>
              <a:t>р</a:t>
            </a:r>
            <a:r>
              <a:rPr lang="ru-RU" sz="1600" b="1" dirty="0">
                <a:latin typeface="Irma Text Round"/>
                <a:cs typeface="Arial"/>
              </a:rPr>
              <a:t>а</a:t>
            </a:r>
            <a:r>
              <a:rPr lang="ru-RU" sz="1600" b="1" spc="15" dirty="0">
                <a:latin typeface="Irma Text Round"/>
                <a:cs typeface="Arial"/>
              </a:rPr>
              <a:t>т</a:t>
            </a:r>
            <a:r>
              <a:rPr lang="ru-RU" sz="1600" b="1" spc="-20" dirty="0">
                <a:latin typeface="Irma Text Round"/>
                <a:cs typeface="Arial"/>
              </a:rPr>
              <a:t>у</a:t>
            </a:r>
            <a:r>
              <a:rPr lang="ru-RU" sz="1600" b="1" spc="-10" dirty="0">
                <a:latin typeface="Irma Text Round"/>
                <a:cs typeface="Arial"/>
              </a:rPr>
              <a:t>рой</a:t>
            </a:r>
            <a:r>
              <a:rPr lang="ru-RU" sz="1600" b="1" spc="-5" dirty="0">
                <a:latin typeface="Irma Text Round"/>
                <a:cs typeface="Arial"/>
              </a:rPr>
              <a:t>,</a:t>
            </a:r>
            <a:r>
              <a:rPr lang="ru-RU" sz="1600" b="1" dirty="0">
                <a:latin typeface="Irma Text Round"/>
                <a:cs typeface="Arial"/>
              </a:rPr>
              <a:t>  </a:t>
            </a:r>
            <a:r>
              <a:rPr lang="ru-RU" sz="1600" dirty="0">
                <a:latin typeface="Irma Text Round"/>
                <a:cs typeface="Arial"/>
              </a:rPr>
              <a:t>о</a:t>
            </a:r>
            <a:r>
              <a:rPr lang="ru-RU" sz="1600" spc="-10" dirty="0">
                <a:latin typeface="Irma Text Round"/>
                <a:cs typeface="Arial"/>
              </a:rPr>
              <a:t>б</a:t>
            </a:r>
            <a:r>
              <a:rPr lang="ru-RU" sz="1600" dirty="0">
                <a:latin typeface="Irma Text Round"/>
                <a:cs typeface="Arial"/>
              </a:rPr>
              <a:t>р</a:t>
            </a:r>
            <a:r>
              <a:rPr lang="ru-RU" sz="1600" spc="-30" dirty="0">
                <a:latin typeface="Irma Text Round"/>
                <a:cs typeface="Arial"/>
              </a:rPr>
              <a:t>а</a:t>
            </a:r>
            <a:r>
              <a:rPr lang="ru-RU" sz="1600" spc="-10" dirty="0">
                <a:latin typeface="Irma Text Round"/>
                <a:cs typeface="Arial"/>
              </a:rPr>
              <a:t>ти</a:t>
            </a:r>
            <a:r>
              <a:rPr lang="ru-RU" sz="1600" dirty="0">
                <a:latin typeface="Irma Text Round"/>
                <a:cs typeface="Arial"/>
              </a:rPr>
              <a:t>ть вн</a:t>
            </a:r>
            <a:r>
              <a:rPr lang="ru-RU" sz="1600" spc="-10" dirty="0">
                <a:latin typeface="Irma Text Round"/>
                <a:cs typeface="Arial"/>
              </a:rPr>
              <a:t>им</a:t>
            </a:r>
            <a:r>
              <a:rPr lang="ru-RU" sz="1600" dirty="0">
                <a:latin typeface="Irma Text Round"/>
                <a:cs typeface="Arial"/>
              </a:rPr>
              <a:t>ан</a:t>
            </a:r>
            <a:r>
              <a:rPr lang="ru-RU" sz="1600" spc="-10" dirty="0">
                <a:latin typeface="Irma Text Round"/>
                <a:cs typeface="Arial"/>
              </a:rPr>
              <a:t>и</a:t>
            </a:r>
            <a:r>
              <a:rPr lang="ru-RU" sz="1600" dirty="0">
                <a:latin typeface="Irma Text Round"/>
                <a:cs typeface="Arial"/>
              </a:rPr>
              <a:t>е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dirty="0">
                <a:latin typeface="Irma Text Round"/>
                <a:cs typeface="Arial"/>
              </a:rPr>
              <a:t>на</a:t>
            </a:r>
            <a:r>
              <a:rPr lang="ru-RU" sz="1600" spc="-5" dirty="0">
                <a:latin typeface="Irma Text Round"/>
                <a:cs typeface="Arial"/>
              </a:rPr>
              <a:t> важную </a:t>
            </a:r>
            <a:r>
              <a:rPr lang="ru-RU" sz="1600" spc="10" dirty="0">
                <a:latin typeface="Irma Text Round"/>
                <a:cs typeface="Arial"/>
              </a:rPr>
              <a:t>с</a:t>
            </a:r>
            <a:r>
              <a:rPr lang="ru-RU" sz="1600" dirty="0">
                <a:latin typeface="Irma Text Round"/>
                <a:cs typeface="Arial"/>
              </a:rPr>
              <a:t>о</a:t>
            </a:r>
            <a:r>
              <a:rPr lang="ru-RU" sz="1600" spc="-10" dirty="0">
                <a:latin typeface="Irma Text Round"/>
                <a:cs typeface="Arial"/>
              </a:rPr>
              <a:t>ци</a:t>
            </a:r>
            <a:r>
              <a:rPr lang="ru-RU" sz="1600" dirty="0">
                <a:latin typeface="Irma Text Round"/>
                <a:cs typeface="Arial"/>
              </a:rPr>
              <a:t>альн</a:t>
            </a:r>
            <a:r>
              <a:rPr lang="ru-RU" sz="1600" spc="-10" dirty="0">
                <a:latin typeface="Irma Text Round"/>
                <a:cs typeface="Arial"/>
              </a:rPr>
              <a:t>ую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spc="-15" dirty="0">
                <a:latin typeface="Irma Text Round"/>
                <a:cs typeface="Arial"/>
              </a:rPr>
              <a:t> проблематику </a:t>
            </a:r>
            <a:r>
              <a:rPr lang="ru-RU" sz="1600" dirty="0">
                <a:latin typeface="Irma Text Round"/>
                <a:cs typeface="Arial"/>
              </a:rPr>
              <a:t>чер</a:t>
            </a:r>
            <a:r>
              <a:rPr lang="ru-RU" sz="1600" spc="-30" dirty="0">
                <a:latin typeface="Irma Text Round"/>
                <a:cs typeface="Arial"/>
              </a:rPr>
              <a:t>е</a:t>
            </a:r>
            <a:r>
              <a:rPr lang="ru-RU" sz="1600" dirty="0">
                <a:latin typeface="Irma Text Round"/>
                <a:cs typeface="Arial"/>
              </a:rPr>
              <a:t>з </a:t>
            </a:r>
            <a:r>
              <a:rPr lang="ru-RU" sz="1600" spc="-10" dirty="0">
                <a:latin typeface="Irma Text Round"/>
                <a:cs typeface="Arial"/>
              </a:rPr>
              <a:t>ци</a:t>
            </a:r>
            <a:r>
              <a:rPr lang="ru-RU" sz="1600" spc="-15" dirty="0">
                <a:latin typeface="Irma Text Round"/>
                <a:cs typeface="Arial"/>
              </a:rPr>
              <a:t>т</a:t>
            </a:r>
            <a:r>
              <a:rPr lang="ru-RU" sz="1600" spc="-30" dirty="0">
                <a:latin typeface="Irma Text Round"/>
                <a:cs typeface="Arial"/>
              </a:rPr>
              <a:t>а</a:t>
            </a:r>
            <a:r>
              <a:rPr lang="ru-RU" sz="1600" spc="-10" dirty="0">
                <a:latin typeface="Irma Text Round"/>
                <a:cs typeface="Arial"/>
              </a:rPr>
              <a:t>ты</a:t>
            </a:r>
            <a:r>
              <a:rPr lang="ru-RU" sz="1600" spc="-5" dirty="0">
                <a:latin typeface="Irma Text Round"/>
                <a:cs typeface="Arial"/>
              </a:rPr>
              <a:t> из произведений современных российских авторов.</a:t>
            </a:r>
            <a:endParaRPr lang="ru-RU" sz="1600" dirty="0">
              <a:latin typeface="Irma Text Round"/>
              <a:cs typeface="Arial"/>
            </a:endParaRPr>
          </a:p>
          <a:p>
            <a:pPr>
              <a:lnSpc>
                <a:spcPct val="100000"/>
              </a:lnSpc>
              <a:spcBef>
                <a:spcPts val="22"/>
              </a:spcBef>
            </a:pPr>
            <a:endParaRPr lang="ru-RU" sz="1600" dirty="0">
              <a:latin typeface="Irma Text Round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ru-RU" sz="1600" b="1" dirty="0">
                <a:latin typeface="Irma Text Round"/>
                <a:cs typeface="Trebuchet MS"/>
              </a:rPr>
              <a:t>Зада</a:t>
            </a:r>
            <a:r>
              <a:rPr lang="ru-RU" sz="1600" b="1" spc="-10" dirty="0">
                <a:latin typeface="Irma Text Round"/>
                <a:cs typeface="Trebuchet MS"/>
              </a:rPr>
              <a:t>чи</a:t>
            </a:r>
            <a:endParaRPr lang="ru-RU" sz="1600" dirty="0">
              <a:latin typeface="Irma Text Round"/>
              <a:cs typeface="Trebuchet MS"/>
            </a:endParaRPr>
          </a:p>
          <a:p>
            <a:pPr marL="298450" marR="720725" indent="-285750">
              <a:lnSpc>
                <a:spcPts val="1400"/>
              </a:lnSpc>
              <a:spcBef>
                <a:spcPts val="14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ru-RU" sz="1600" spc="10" dirty="0">
                <a:latin typeface="Irma Text Round"/>
                <a:cs typeface="Arial"/>
              </a:rPr>
              <a:t>с</a:t>
            </a:r>
            <a:r>
              <a:rPr lang="ru-RU" sz="1600" spc="-15" dirty="0">
                <a:latin typeface="Irma Text Round"/>
                <a:cs typeface="Arial"/>
              </a:rPr>
              <a:t>о</a:t>
            </a:r>
            <a:r>
              <a:rPr lang="ru-RU" sz="1600" spc="-30" dirty="0">
                <a:latin typeface="Irma Text Round"/>
                <a:cs typeface="Arial"/>
              </a:rPr>
              <a:t>з</a:t>
            </a:r>
            <a:r>
              <a:rPr lang="ru-RU" sz="1600" dirty="0">
                <a:latin typeface="Irma Text Round"/>
                <a:cs typeface="Arial"/>
              </a:rPr>
              <a:t>д</a:t>
            </a:r>
            <a:r>
              <a:rPr lang="ru-RU" sz="1600" spc="-30" dirty="0">
                <a:latin typeface="Irma Text Round"/>
                <a:cs typeface="Arial"/>
              </a:rPr>
              <a:t>а</a:t>
            </a:r>
            <a:r>
              <a:rPr lang="ru-RU" sz="1600" dirty="0">
                <a:latin typeface="Irma Text Round"/>
                <a:cs typeface="Arial"/>
              </a:rPr>
              <a:t>ть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dirty="0">
                <a:latin typeface="Irma Text Round"/>
                <a:cs typeface="Arial"/>
              </a:rPr>
              <a:t>нов</a:t>
            </a:r>
            <a:r>
              <a:rPr lang="ru-RU" sz="1600" spc="-10" dirty="0">
                <a:latin typeface="Irma Text Round"/>
                <a:cs typeface="Arial"/>
              </a:rPr>
              <a:t>ы</a:t>
            </a:r>
            <a:r>
              <a:rPr lang="ru-RU" sz="1600" dirty="0">
                <a:latin typeface="Irma Text Round"/>
                <a:cs typeface="Arial"/>
              </a:rPr>
              <a:t>е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dirty="0" smtClean="0">
                <a:latin typeface="Irma Text Round"/>
                <a:cs typeface="Arial"/>
              </a:rPr>
              <a:t>в</a:t>
            </a:r>
            <a:r>
              <a:rPr lang="ru-RU" sz="1600" spc="-10" dirty="0" smtClean="0">
                <a:latin typeface="Irma Text Round"/>
                <a:cs typeface="Arial"/>
              </a:rPr>
              <a:t>и</a:t>
            </a:r>
            <a:r>
              <a:rPr lang="ru-RU" sz="1600" dirty="0" smtClean="0">
                <a:latin typeface="Irma Text Round"/>
                <a:cs typeface="Arial"/>
              </a:rPr>
              <a:t>д</a:t>
            </a:r>
            <a:r>
              <a:rPr lang="ru-RU" sz="1600" spc="-10" dirty="0" smtClean="0">
                <a:latin typeface="Irma Text Round"/>
                <a:cs typeface="Arial"/>
              </a:rPr>
              <a:t>ы п</a:t>
            </a:r>
            <a:r>
              <a:rPr lang="ru-RU" sz="1600" dirty="0" smtClean="0">
                <a:latin typeface="Irma Text Round"/>
                <a:cs typeface="Arial"/>
              </a:rPr>
              <a:t>а</a:t>
            </a:r>
            <a:r>
              <a:rPr lang="ru-RU" sz="1600" spc="-30" dirty="0" smtClean="0">
                <a:latin typeface="Irma Text Round"/>
                <a:cs typeface="Arial"/>
              </a:rPr>
              <a:t>р</a:t>
            </a:r>
            <a:r>
              <a:rPr lang="ru-RU" sz="1600" dirty="0" smtClean="0">
                <a:latin typeface="Irma Text Round"/>
                <a:cs typeface="Arial"/>
              </a:rPr>
              <a:t>тнерст</a:t>
            </a:r>
            <a:r>
              <a:rPr lang="ru-RU" sz="1600" spc="-15" dirty="0" smtClean="0">
                <a:latin typeface="Irma Text Round"/>
                <a:cs typeface="Arial"/>
              </a:rPr>
              <a:t>в</a:t>
            </a:r>
            <a:r>
              <a:rPr lang="ru-RU" sz="1600" dirty="0" smtClean="0">
                <a:latin typeface="Irma Text Round"/>
                <a:cs typeface="Arial"/>
              </a:rPr>
              <a:t>а</a:t>
            </a:r>
            <a:r>
              <a:rPr lang="ru-RU" sz="1600" spc="-5" dirty="0" smtClean="0">
                <a:latin typeface="Irma Text Round"/>
                <a:cs typeface="Arial"/>
              </a:rPr>
              <a:t> </a:t>
            </a:r>
            <a:r>
              <a:rPr lang="ru-RU" sz="1600" spc="-10" dirty="0">
                <a:latin typeface="Irma Text Round"/>
                <a:cs typeface="Arial"/>
              </a:rPr>
              <a:t>м</a:t>
            </a:r>
            <a:r>
              <a:rPr lang="ru-RU" sz="1600" spc="-15" dirty="0">
                <a:latin typeface="Irma Text Round"/>
                <a:cs typeface="Arial"/>
              </a:rPr>
              <a:t>е</a:t>
            </a:r>
            <a:r>
              <a:rPr lang="ru-RU" sz="1600" spc="-10" dirty="0">
                <a:latin typeface="Irma Text Round"/>
                <a:cs typeface="Arial"/>
              </a:rPr>
              <a:t>ж</a:t>
            </a:r>
            <a:r>
              <a:rPr lang="ru-RU" sz="1600" dirty="0">
                <a:latin typeface="Irma Text Round"/>
                <a:cs typeface="Arial"/>
              </a:rPr>
              <a:t>ду </a:t>
            </a:r>
            <a:r>
              <a:rPr lang="ru-RU" sz="1600" spc="-10" dirty="0">
                <a:latin typeface="Irma Text Round"/>
                <a:cs typeface="Arial"/>
              </a:rPr>
              <a:t>би</a:t>
            </a:r>
            <a:r>
              <a:rPr lang="ru-RU" sz="1600" spc="-65" dirty="0">
                <a:latin typeface="Irma Text Round"/>
                <a:cs typeface="Arial"/>
              </a:rPr>
              <a:t>б</a:t>
            </a:r>
            <a:r>
              <a:rPr lang="ru-RU" sz="1600" dirty="0">
                <a:latin typeface="Irma Text Round"/>
                <a:cs typeface="Arial"/>
              </a:rPr>
              <a:t>л</a:t>
            </a:r>
            <a:r>
              <a:rPr lang="ru-RU" sz="1600" spc="-10" dirty="0">
                <a:latin typeface="Irma Text Round"/>
                <a:cs typeface="Arial"/>
              </a:rPr>
              <a:t>и</a:t>
            </a:r>
            <a:r>
              <a:rPr lang="ru-RU" sz="1600" spc="-30" dirty="0">
                <a:latin typeface="Irma Text Round"/>
                <a:cs typeface="Arial"/>
              </a:rPr>
              <a:t>о</a:t>
            </a:r>
            <a:r>
              <a:rPr lang="ru-RU" sz="1600" spc="-15" dirty="0">
                <a:latin typeface="Irma Text Round"/>
                <a:cs typeface="Arial"/>
              </a:rPr>
              <a:t>т</a:t>
            </a:r>
            <a:r>
              <a:rPr lang="ru-RU" sz="1600" dirty="0">
                <a:latin typeface="Irma Text Round"/>
                <a:cs typeface="Arial"/>
              </a:rPr>
              <a:t>е</a:t>
            </a:r>
            <a:r>
              <a:rPr lang="ru-RU" sz="1600" spc="15" dirty="0">
                <a:latin typeface="Irma Text Round"/>
                <a:cs typeface="Arial"/>
              </a:rPr>
              <a:t>к</a:t>
            </a:r>
            <a:r>
              <a:rPr lang="ru-RU" sz="1600" dirty="0">
                <a:latin typeface="Irma Text Round"/>
                <a:cs typeface="Arial"/>
              </a:rPr>
              <a:t>а</a:t>
            </a:r>
            <a:r>
              <a:rPr lang="ru-RU" sz="1600" spc="-15" dirty="0">
                <a:latin typeface="Irma Text Round"/>
                <a:cs typeface="Arial"/>
              </a:rPr>
              <a:t>р</a:t>
            </a:r>
            <a:r>
              <a:rPr lang="ru-RU" sz="1600" spc="-10" dirty="0">
                <a:latin typeface="Irma Text Round"/>
                <a:cs typeface="Arial"/>
              </a:rPr>
              <a:t>ями</a:t>
            </a:r>
            <a:r>
              <a:rPr lang="ru-RU" sz="1600" spc="-5" dirty="0">
                <a:latin typeface="Irma Text Round"/>
                <a:cs typeface="Arial"/>
              </a:rPr>
              <a:t>, </a:t>
            </a:r>
            <a:r>
              <a:rPr lang="ru-RU" sz="1600" spc="-15" dirty="0">
                <a:latin typeface="Irma Text Round"/>
                <a:cs typeface="Arial"/>
              </a:rPr>
              <a:t>художниками и  </a:t>
            </a:r>
            <a:r>
              <a:rPr lang="ru-RU" sz="1600" spc="-15" dirty="0" smtClean="0">
                <a:latin typeface="Irma Text Round"/>
                <a:cs typeface="Arial"/>
              </a:rPr>
              <a:t>учеными</a:t>
            </a:r>
          </a:p>
          <a:p>
            <a:pPr marL="12700" marR="720725">
              <a:lnSpc>
                <a:spcPts val="1400"/>
              </a:lnSpc>
              <a:spcBef>
                <a:spcPts val="140"/>
              </a:spcBef>
              <a:tabLst>
                <a:tab pos="241300" algn="l"/>
              </a:tabLst>
            </a:pPr>
            <a:endParaRPr lang="ru-RU" sz="1600" dirty="0">
              <a:latin typeface="Irma Text Round"/>
              <a:cs typeface="Arial"/>
            </a:endParaRPr>
          </a:p>
          <a:p>
            <a:pPr marL="298450" indent="-285750">
              <a:lnSpc>
                <a:spcPts val="1360"/>
              </a:lnSpc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ru-RU" sz="1600" spc="10" dirty="0">
                <a:latin typeface="Irma Text Round"/>
                <a:cs typeface="Arial"/>
              </a:rPr>
              <a:t>с</a:t>
            </a:r>
            <a:r>
              <a:rPr lang="ru-RU" sz="1600" spc="-15" dirty="0">
                <a:latin typeface="Irma Text Round"/>
                <a:cs typeface="Arial"/>
              </a:rPr>
              <a:t>о</a:t>
            </a:r>
            <a:r>
              <a:rPr lang="ru-RU" sz="1600" spc="-30" dirty="0">
                <a:latin typeface="Irma Text Round"/>
                <a:cs typeface="Arial"/>
              </a:rPr>
              <a:t>з</a:t>
            </a:r>
            <a:r>
              <a:rPr lang="ru-RU" sz="1600" dirty="0">
                <a:latin typeface="Irma Text Round"/>
                <a:cs typeface="Arial"/>
              </a:rPr>
              <a:t>д</a:t>
            </a:r>
            <a:r>
              <a:rPr lang="ru-RU" sz="1600" spc="-30" dirty="0">
                <a:latin typeface="Irma Text Round"/>
                <a:cs typeface="Arial"/>
              </a:rPr>
              <a:t>а</a:t>
            </a:r>
            <a:r>
              <a:rPr lang="ru-RU" sz="1600" dirty="0">
                <a:latin typeface="Irma Text Round"/>
                <a:cs typeface="Arial"/>
              </a:rPr>
              <a:t>ть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dirty="0">
                <a:latin typeface="Irma Text Round"/>
                <a:cs typeface="Arial"/>
              </a:rPr>
              <a:t>нов</a:t>
            </a:r>
            <a:r>
              <a:rPr lang="ru-RU" sz="1600" spc="-10" dirty="0">
                <a:latin typeface="Irma Text Round"/>
                <a:cs typeface="Arial"/>
              </a:rPr>
              <a:t>ы</a:t>
            </a:r>
            <a:r>
              <a:rPr lang="ru-RU" sz="1600" dirty="0">
                <a:latin typeface="Irma Text Round"/>
                <a:cs typeface="Arial"/>
              </a:rPr>
              <a:t>е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dirty="0">
                <a:latin typeface="Irma Text Round"/>
                <a:cs typeface="Arial"/>
              </a:rPr>
              <a:t>а</a:t>
            </a:r>
            <a:r>
              <a:rPr lang="ru-RU" sz="1600" spc="-30" dirty="0">
                <a:latin typeface="Irma Text Round"/>
                <a:cs typeface="Arial"/>
              </a:rPr>
              <a:t>р</a:t>
            </a:r>
            <a:r>
              <a:rPr lang="ru-RU" sz="1600" dirty="0">
                <a:latin typeface="Irma Text Round"/>
                <a:cs typeface="Arial"/>
              </a:rPr>
              <a:t>т-о</a:t>
            </a:r>
            <a:r>
              <a:rPr lang="ru-RU" sz="1600" spc="-50" dirty="0">
                <a:latin typeface="Irma Text Round"/>
                <a:cs typeface="Arial"/>
              </a:rPr>
              <a:t>б</a:t>
            </a:r>
            <a:r>
              <a:rPr lang="ru-RU" sz="1600" dirty="0">
                <a:latin typeface="Irma Text Round"/>
                <a:cs typeface="Arial"/>
              </a:rPr>
              <a:t>ъек</a:t>
            </a:r>
            <a:r>
              <a:rPr lang="ru-RU" sz="1600" spc="-10" dirty="0">
                <a:latin typeface="Irma Text Round"/>
                <a:cs typeface="Arial"/>
              </a:rPr>
              <a:t>ты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spc="-10" dirty="0" smtClean="0">
                <a:latin typeface="Irma Text Round"/>
                <a:cs typeface="Arial"/>
              </a:rPr>
              <a:t>и</a:t>
            </a:r>
            <a:r>
              <a:rPr lang="ru-RU" sz="1600" dirty="0" smtClean="0">
                <a:latin typeface="Irma Text Round"/>
                <a:cs typeface="Arial"/>
              </a:rPr>
              <a:t> дос</a:t>
            </a:r>
            <a:r>
              <a:rPr lang="ru-RU" sz="1600" spc="-15" dirty="0" smtClean="0">
                <a:latin typeface="Irma Text Round"/>
                <a:cs typeface="Arial"/>
              </a:rPr>
              <a:t>т</a:t>
            </a:r>
            <a:r>
              <a:rPr lang="ru-RU" sz="1600" dirty="0" smtClean="0">
                <a:latin typeface="Irma Text Round"/>
                <a:cs typeface="Arial"/>
              </a:rPr>
              <a:t>о</a:t>
            </a:r>
            <a:r>
              <a:rPr lang="ru-RU" sz="1600" spc="-10" dirty="0" smtClean="0">
                <a:latin typeface="Irma Text Round"/>
                <a:cs typeface="Arial"/>
              </a:rPr>
              <a:t>п</a:t>
            </a:r>
            <a:r>
              <a:rPr lang="ru-RU" sz="1600" dirty="0" smtClean="0">
                <a:latin typeface="Irma Text Round"/>
                <a:cs typeface="Arial"/>
              </a:rPr>
              <a:t>р</a:t>
            </a:r>
            <a:r>
              <a:rPr lang="ru-RU" sz="1600" spc="-10" dirty="0" smtClean="0">
                <a:latin typeface="Irma Text Round"/>
                <a:cs typeface="Arial"/>
              </a:rPr>
              <a:t>им</a:t>
            </a:r>
            <a:r>
              <a:rPr lang="ru-RU" sz="1600" spc="-40" dirty="0" smtClean="0">
                <a:latin typeface="Irma Text Round"/>
                <a:cs typeface="Arial"/>
              </a:rPr>
              <a:t>е</a:t>
            </a:r>
            <a:r>
              <a:rPr lang="ru-RU" sz="1600" dirty="0" smtClean="0">
                <a:latin typeface="Irma Text Round"/>
                <a:cs typeface="Arial"/>
              </a:rPr>
              <a:t>ч</a:t>
            </a:r>
            <a:r>
              <a:rPr lang="ru-RU" sz="1600" spc="-30" dirty="0" smtClean="0">
                <a:latin typeface="Irma Text Round"/>
                <a:cs typeface="Arial"/>
              </a:rPr>
              <a:t>а</a:t>
            </a:r>
            <a:r>
              <a:rPr lang="ru-RU" sz="1600" spc="-15" dirty="0" smtClean="0">
                <a:latin typeface="Irma Text Round"/>
                <a:cs typeface="Arial"/>
              </a:rPr>
              <a:t>т</a:t>
            </a:r>
            <a:r>
              <a:rPr lang="ru-RU" sz="1600" spc="-40" dirty="0" smtClean="0">
                <a:latin typeface="Irma Text Round"/>
                <a:cs typeface="Arial"/>
              </a:rPr>
              <a:t>е</a:t>
            </a:r>
            <a:r>
              <a:rPr lang="ru-RU" sz="1600" dirty="0" smtClean="0">
                <a:latin typeface="Irma Text Round"/>
                <a:cs typeface="Arial"/>
              </a:rPr>
              <a:t>льно</a:t>
            </a:r>
            <a:r>
              <a:rPr lang="ru-RU" sz="1600" spc="-10" dirty="0" smtClean="0">
                <a:latin typeface="Irma Text Round"/>
                <a:cs typeface="Arial"/>
              </a:rPr>
              <a:t>сти</a:t>
            </a:r>
            <a:r>
              <a:rPr lang="ru-RU" sz="1600" spc="-5" dirty="0">
                <a:latin typeface="Irma Text Round"/>
                <a:cs typeface="Arial"/>
              </a:rPr>
              <a:t>, </a:t>
            </a:r>
            <a:r>
              <a:rPr lang="ru-RU" sz="1600" spc="-10" dirty="0">
                <a:latin typeface="Irma Text Round"/>
                <a:cs typeface="Arial"/>
              </a:rPr>
              <a:t>п</a:t>
            </a:r>
            <a:r>
              <a:rPr lang="ru-RU" sz="1600" dirty="0">
                <a:latin typeface="Irma Text Round"/>
                <a:cs typeface="Arial"/>
              </a:rPr>
              <a:t>р</a:t>
            </a:r>
            <a:r>
              <a:rPr lang="ru-RU" sz="1600" spc="-10" dirty="0">
                <a:latin typeface="Irma Text Round"/>
                <a:cs typeface="Arial"/>
              </a:rPr>
              <a:t>и</a:t>
            </a:r>
            <a:r>
              <a:rPr lang="ru-RU" sz="1600" spc="-30" dirty="0">
                <a:latin typeface="Irma Text Round"/>
                <a:cs typeface="Arial"/>
              </a:rPr>
              <a:t>в</a:t>
            </a:r>
            <a:r>
              <a:rPr lang="ru-RU" sz="1600" dirty="0">
                <a:latin typeface="Irma Text Round"/>
                <a:cs typeface="Arial"/>
              </a:rPr>
              <a:t>ле</a:t>
            </a:r>
            <a:r>
              <a:rPr lang="ru-RU" sz="1600" spc="15" dirty="0">
                <a:latin typeface="Irma Text Round"/>
                <a:cs typeface="Arial"/>
              </a:rPr>
              <a:t>к</a:t>
            </a:r>
            <a:r>
              <a:rPr lang="ru-RU" sz="1600" spc="-30" dirty="0">
                <a:latin typeface="Irma Text Round"/>
                <a:cs typeface="Arial"/>
              </a:rPr>
              <a:t>а</a:t>
            </a:r>
            <a:r>
              <a:rPr lang="ru-RU" sz="1600" spc="-15" dirty="0">
                <a:latin typeface="Irma Text Round"/>
                <a:cs typeface="Arial"/>
              </a:rPr>
              <a:t>т</a:t>
            </a:r>
            <a:r>
              <a:rPr lang="ru-RU" sz="1600" spc="-40" dirty="0">
                <a:latin typeface="Irma Text Round"/>
                <a:cs typeface="Arial"/>
              </a:rPr>
              <a:t>е</a:t>
            </a:r>
            <a:r>
              <a:rPr lang="ru-RU" sz="1600" dirty="0">
                <a:latin typeface="Irma Text Round"/>
                <a:cs typeface="Arial"/>
              </a:rPr>
              <a:t>льн</a:t>
            </a:r>
            <a:r>
              <a:rPr lang="ru-RU" sz="1600" spc="-10" dirty="0">
                <a:latin typeface="Irma Text Round"/>
                <a:cs typeface="Arial"/>
              </a:rPr>
              <a:t>ы</a:t>
            </a:r>
            <a:r>
              <a:rPr lang="ru-RU" sz="1600" dirty="0">
                <a:latin typeface="Irma Text Round"/>
                <a:cs typeface="Arial"/>
              </a:rPr>
              <a:t>е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dirty="0">
                <a:latin typeface="Irma Text Round"/>
                <a:cs typeface="Arial"/>
              </a:rPr>
              <a:t>дл</a:t>
            </a:r>
            <a:r>
              <a:rPr lang="ru-RU" sz="1600" spc="-10" dirty="0">
                <a:latin typeface="Irma Text Round"/>
                <a:cs typeface="Arial"/>
              </a:rPr>
              <a:t>я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spc="10" dirty="0" smtClean="0">
                <a:latin typeface="Irma Text Round"/>
                <a:cs typeface="Arial"/>
              </a:rPr>
              <a:t>т</a:t>
            </a:r>
            <a:r>
              <a:rPr lang="ru-RU" sz="1600" spc="-15" dirty="0" smtClean="0">
                <a:latin typeface="Irma Text Round"/>
                <a:cs typeface="Arial"/>
              </a:rPr>
              <a:t>у</a:t>
            </a:r>
            <a:r>
              <a:rPr lang="ru-RU" sz="1600" dirty="0" smtClean="0">
                <a:latin typeface="Irma Text Round"/>
                <a:cs typeface="Arial"/>
              </a:rPr>
              <a:t>р</a:t>
            </a:r>
            <a:r>
              <a:rPr lang="ru-RU" sz="1600" spc="-15" dirty="0" smtClean="0">
                <a:latin typeface="Irma Text Round"/>
                <a:cs typeface="Arial"/>
              </a:rPr>
              <a:t>и</a:t>
            </a:r>
            <a:r>
              <a:rPr lang="ru-RU" sz="1600" spc="-5" dirty="0" smtClean="0">
                <a:latin typeface="Irma Text Round"/>
                <a:cs typeface="Arial"/>
              </a:rPr>
              <a:t>з</a:t>
            </a:r>
            <a:r>
              <a:rPr lang="ru-RU" sz="1600" spc="-15" dirty="0" smtClean="0">
                <a:latin typeface="Irma Text Round"/>
                <a:cs typeface="Arial"/>
              </a:rPr>
              <a:t>м</a:t>
            </a:r>
            <a:r>
              <a:rPr lang="ru-RU" sz="1600" dirty="0" smtClean="0">
                <a:latin typeface="Irma Text Round"/>
                <a:cs typeface="Arial"/>
              </a:rPr>
              <a:t>а</a:t>
            </a:r>
          </a:p>
          <a:p>
            <a:pPr marL="298450" indent="-285750">
              <a:lnSpc>
                <a:spcPts val="1360"/>
              </a:lnSpc>
              <a:buFont typeface="Arial" panose="020B0604020202020204" pitchFamily="34" charset="0"/>
              <a:buChar char="•"/>
              <a:tabLst>
                <a:tab pos="241300" algn="l"/>
              </a:tabLst>
            </a:pPr>
            <a:endParaRPr lang="ru-RU" sz="1600" dirty="0">
              <a:latin typeface="Irma Text Round"/>
              <a:cs typeface="Arial"/>
            </a:endParaRPr>
          </a:p>
          <a:p>
            <a:pPr marL="298450" indent="-285750">
              <a:lnSpc>
                <a:spcPts val="1360"/>
              </a:lnSpc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ru-RU" sz="1600" spc="-10" dirty="0">
                <a:latin typeface="Irma Text Round"/>
                <a:cs typeface="Arial"/>
              </a:rPr>
              <a:t>п</a:t>
            </a:r>
            <a:r>
              <a:rPr lang="ru-RU" sz="1600" dirty="0">
                <a:latin typeface="Irma Text Round"/>
                <a:cs typeface="Arial"/>
              </a:rPr>
              <a:t>р</a:t>
            </a:r>
            <a:r>
              <a:rPr lang="ru-RU" sz="1600" spc="-10" dirty="0">
                <a:latin typeface="Irma Text Round"/>
                <a:cs typeface="Arial"/>
              </a:rPr>
              <a:t>и</a:t>
            </a:r>
            <a:r>
              <a:rPr lang="ru-RU" sz="1600" spc="-30" dirty="0">
                <a:latin typeface="Irma Text Round"/>
                <a:cs typeface="Arial"/>
              </a:rPr>
              <a:t>в</a:t>
            </a:r>
            <a:r>
              <a:rPr lang="ru-RU" sz="1600" dirty="0">
                <a:latin typeface="Irma Text Round"/>
                <a:cs typeface="Arial"/>
              </a:rPr>
              <a:t>л</a:t>
            </a:r>
            <a:r>
              <a:rPr lang="ru-RU" sz="1600" spc="-40" dirty="0">
                <a:latin typeface="Irma Text Round"/>
                <a:cs typeface="Arial"/>
              </a:rPr>
              <a:t>е</a:t>
            </a:r>
            <a:r>
              <a:rPr lang="ru-RU" sz="1600" spc="-10" dirty="0">
                <a:latin typeface="Irma Text Round"/>
                <a:cs typeface="Arial"/>
              </a:rPr>
              <a:t>чь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dirty="0">
                <a:latin typeface="Irma Text Round"/>
                <a:cs typeface="Arial"/>
              </a:rPr>
              <a:t>вн</a:t>
            </a:r>
            <a:r>
              <a:rPr lang="ru-RU" sz="1600" spc="-10" dirty="0">
                <a:latin typeface="Irma Text Round"/>
                <a:cs typeface="Arial"/>
              </a:rPr>
              <a:t>им</a:t>
            </a:r>
            <a:r>
              <a:rPr lang="ru-RU" sz="1600" dirty="0">
                <a:latin typeface="Irma Text Round"/>
                <a:cs typeface="Arial"/>
              </a:rPr>
              <a:t>ан</a:t>
            </a:r>
            <a:r>
              <a:rPr lang="ru-RU" sz="1600" spc="-10" dirty="0">
                <a:latin typeface="Irma Text Round"/>
                <a:cs typeface="Arial"/>
              </a:rPr>
              <a:t>ие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spc="-10" dirty="0">
                <a:latin typeface="Irma Text Round"/>
                <a:cs typeface="Arial"/>
              </a:rPr>
              <a:t>к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spc="-10" dirty="0">
                <a:latin typeface="Irma Text Round"/>
                <a:cs typeface="Arial"/>
              </a:rPr>
              <a:t>би</a:t>
            </a:r>
            <a:r>
              <a:rPr lang="ru-RU" sz="1600" spc="-65" dirty="0">
                <a:latin typeface="Irma Text Round"/>
                <a:cs typeface="Arial"/>
              </a:rPr>
              <a:t>б</a:t>
            </a:r>
            <a:r>
              <a:rPr lang="ru-RU" sz="1600" dirty="0">
                <a:latin typeface="Irma Text Round"/>
                <a:cs typeface="Arial"/>
              </a:rPr>
              <a:t>л</a:t>
            </a:r>
            <a:r>
              <a:rPr lang="ru-RU" sz="1600" spc="-10" dirty="0">
                <a:latin typeface="Irma Text Round"/>
                <a:cs typeface="Arial"/>
              </a:rPr>
              <a:t>и</a:t>
            </a:r>
            <a:r>
              <a:rPr lang="ru-RU" sz="1600" spc="-30" dirty="0">
                <a:latin typeface="Irma Text Round"/>
                <a:cs typeface="Arial"/>
              </a:rPr>
              <a:t>о</a:t>
            </a:r>
            <a:r>
              <a:rPr lang="ru-RU" sz="1600" spc="-15" dirty="0">
                <a:latin typeface="Irma Text Round"/>
                <a:cs typeface="Arial"/>
              </a:rPr>
              <a:t>т</a:t>
            </a:r>
            <a:r>
              <a:rPr lang="ru-RU" sz="1600" dirty="0">
                <a:latin typeface="Irma Text Round"/>
                <a:cs typeface="Arial"/>
              </a:rPr>
              <a:t>е</a:t>
            </a:r>
            <a:r>
              <a:rPr lang="ru-RU" sz="1600" spc="15" dirty="0">
                <a:latin typeface="Irma Text Round"/>
                <a:cs typeface="Arial"/>
              </a:rPr>
              <a:t>к</a:t>
            </a:r>
            <a:r>
              <a:rPr lang="ru-RU" sz="1600" dirty="0">
                <a:latin typeface="Irma Text Round"/>
                <a:cs typeface="Arial"/>
              </a:rPr>
              <a:t>а</a:t>
            </a:r>
            <a:r>
              <a:rPr lang="ru-RU" sz="1600" spc="-10" dirty="0">
                <a:latin typeface="Irma Text Round"/>
                <a:cs typeface="Arial"/>
              </a:rPr>
              <a:t>м</a:t>
            </a:r>
            <a:r>
              <a:rPr lang="ru-RU" sz="1600" spc="-5" dirty="0">
                <a:latin typeface="Irma Text Round"/>
                <a:cs typeface="Arial"/>
              </a:rPr>
              <a:t>, </a:t>
            </a:r>
            <a:r>
              <a:rPr lang="ru-RU" sz="1600" spc="15" dirty="0">
                <a:latin typeface="Irma Text Round"/>
                <a:cs typeface="Arial"/>
              </a:rPr>
              <a:t>к</a:t>
            </a:r>
            <a:r>
              <a:rPr lang="ru-RU" sz="1600" dirty="0">
                <a:latin typeface="Irma Text Round"/>
                <a:cs typeface="Arial"/>
              </a:rPr>
              <a:t>а</a:t>
            </a:r>
            <a:r>
              <a:rPr lang="ru-RU" sz="1600" spc="-10" dirty="0">
                <a:latin typeface="Irma Text Round"/>
                <a:cs typeface="Arial"/>
              </a:rPr>
              <a:t>к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spc="-10" dirty="0">
                <a:latin typeface="Irma Text Round"/>
                <a:cs typeface="Arial"/>
              </a:rPr>
              <a:t>к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dirty="0">
                <a:latin typeface="Irma Text Round"/>
                <a:cs typeface="Arial"/>
              </a:rPr>
              <a:t>“</a:t>
            </a:r>
            <a:r>
              <a:rPr lang="ru-RU" sz="1600" dirty="0" smtClean="0">
                <a:latin typeface="Irma Text Round"/>
                <a:cs typeface="Arial"/>
              </a:rPr>
              <a:t>тр</a:t>
            </a:r>
            <a:r>
              <a:rPr lang="ru-RU" sz="1600" spc="-40" dirty="0" smtClean="0">
                <a:latin typeface="Irma Text Round"/>
                <a:cs typeface="Arial"/>
              </a:rPr>
              <a:t>е</a:t>
            </a:r>
            <a:r>
              <a:rPr lang="ru-RU" sz="1600" spc="-10" dirty="0" smtClean="0">
                <a:latin typeface="Irma Text Round"/>
                <a:cs typeface="Arial"/>
              </a:rPr>
              <a:t>тьим мес</a:t>
            </a:r>
            <a:r>
              <a:rPr lang="ru-RU" sz="1600" spc="-15" dirty="0" smtClean="0">
                <a:latin typeface="Irma Text Round"/>
                <a:cs typeface="Arial"/>
              </a:rPr>
              <a:t>т</a:t>
            </a:r>
            <a:r>
              <a:rPr lang="ru-RU" sz="1600" dirty="0" smtClean="0">
                <a:latin typeface="Irma Text Round"/>
                <a:cs typeface="Arial"/>
              </a:rPr>
              <a:t>а</a:t>
            </a:r>
            <a:r>
              <a:rPr lang="ru-RU" sz="1600" spc="-10" dirty="0" smtClean="0">
                <a:latin typeface="Irma Text Round"/>
                <a:cs typeface="Arial"/>
              </a:rPr>
              <a:t>м</a:t>
            </a:r>
            <a:r>
              <a:rPr lang="ru-RU" sz="1600" dirty="0">
                <a:latin typeface="Irma Text Round"/>
                <a:cs typeface="Arial"/>
              </a:rPr>
              <a:t>”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spc="-10" dirty="0">
                <a:latin typeface="Irma Text Round"/>
                <a:cs typeface="Arial"/>
              </a:rPr>
              <a:t>и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spc="-25" dirty="0">
                <a:latin typeface="Irma Text Round"/>
                <a:cs typeface="Arial"/>
              </a:rPr>
              <a:t>ц</a:t>
            </a:r>
            <a:r>
              <a:rPr lang="ru-RU" sz="1600" dirty="0">
                <a:latin typeface="Irma Text Round"/>
                <a:cs typeface="Arial"/>
              </a:rPr>
              <a:t>ентра</a:t>
            </a:r>
            <a:r>
              <a:rPr lang="ru-RU" sz="1600" spc="-10" dirty="0">
                <a:latin typeface="Irma Text Round"/>
                <a:cs typeface="Arial"/>
              </a:rPr>
              <a:t>м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spc="-10" dirty="0">
                <a:latin typeface="Irma Text Round"/>
                <a:cs typeface="Arial"/>
              </a:rPr>
              <a:t>м</a:t>
            </a:r>
            <a:r>
              <a:rPr lang="ru-RU" sz="1600" dirty="0">
                <a:latin typeface="Irma Text Round"/>
                <a:cs typeface="Arial"/>
              </a:rPr>
              <a:t>естно</a:t>
            </a:r>
            <a:r>
              <a:rPr lang="ru-RU" sz="1600" spc="-35" dirty="0">
                <a:latin typeface="Irma Text Round"/>
                <a:cs typeface="Arial"/>
              </a:rPr>
              <a:t>г</a:t>
            </a:r>
            <a:r>
              <a:rPr lang="ru-RU" sz="1600" dirty="0">
                <a:latin typeface="Irma Text Round"/>
                <a:cs typeface="Arial"/>
              </a:rPr>
              <a:t>о</a:t>
            </a:r>
            <a:r>
              <a:rPr lang="ru-RU" sz="1600" spc="-5" dirty="0">
                <a:latin typeface="Irma Text Round"/>
                <a:cs typeface="Arial"/>
              </a:rPr>
              <a:t> </a:t>
            </a:r>
            <a:r>
              <a:rPr lang="ru-RU" sz="1600" spc="10" dirty="0">
                <a:latin typeface="Irma Text Round"/>
                <a:cs typeface="Arial"/>
              </a:rPr>
              <a:t>с</a:t>
            </a:r>
            <a:r>
              <a:rPr lang="ru-RU" sz="1600" dirty="0">
                <a:latin typeface="Irma Text Round"/>
                <a:cs typeface="Arial"/>
              </a:rPr>
              <a:t>оо</a:t>
            </a:r>
            <a:r>
              <a:rPr lang="ru-RU" sz="1600" spc="-10" dirty="0">
                <a:latin typeface="Irma Text Round"/>
                <a:cs typeface="Arial"/>
              </a:rPr>
              <a:t>б</a:t>
            </a:r>
            <a:r>
              <a:rPr lang="ru-RU" sz="1600" spc="-25" dirty="0">
                <a:latin typeface="Irma Text Round"/>
                <a:cs typeface="Arial"/>
              </a:rPr>
              <a:t>щ</a:t>
            </a:r>
            <a:r>
              <a:rPr lang="ru-RU" sz="1600" dirty="0">
                <a:latin typeface="Irma Text Round"/>
                <a:cs typeface="Arial"/>
              </a:rPr>
              <a:t>ест</a:t>
            </a:r>
            <a:r>
              <a:rPr lang="ru-RU" sz="1600" spc="-15" dirty="0">
                <a:latin typeface="Irma Text Round"/>
                <a:cs typeface="Arial"/>
              </a:rPr>
              <a:t>в</a:t>
            </a:r>
            <a:r>
              <a:rPr lang="ru-RU" sz="1600" dirty="0">
                <a:latin typeface="Irma Text Round"/>
                <a:cs typeface="Arial"/>
              </a:rPr>
              <a:t>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7"/>
          <p:cNvSpPr/>
          <p:nvPr/>
        </p:nvSpPr>
        <p:spPr>
          <a:xfrm>
            <a:off x="5240740" y="1327381"/>
            <a:ext cx="3862317" cy="48134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47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800" y="891010"/>
            <a:ext cx="3601440" cy="6365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>
              <a:tabLst>
                <a:tab pos="241300" algn="l"/>
              </a:tabLst>
            </a:pPr>
            <a:r>
              <a:rPr lang="ru-RU" sz="2400" kern="0" dirty="0" smtClean="0">
                <a:solidFill>
                  <a:srgbClr val="FF0000"/>
                </a:solidFill>
              </a:rPr>
              <a:t>Целевая аудитория проекта</a:t>
            </a:r>
          </a:p>
          <a:p>
            <a:pPr marL="12700">
              <a:lnSpc>
                <a:spcPts val="1420"/>
              </a:lnSpc>
              <a:tabLst>
                <a:tab pos="241300" algn="l"/>
              </a:tabLst>
            </a:pPr>
            <a:r>
              <a:rPr lang="ru-RU" sz="2800" kern="0" dirty="0" smtClean="0">
                <a:solidFill>
                  <a:srgbClr val="FF0000"/>
                </a:solidFill>
              </a:rPr>
              <a:t> </a:t>
            </a:r>
            <a:endParaRPr lang="ru-RU" sz="2800" kern="0" dirty="0">
              <a:solidFill>
                <a:srgbClr val="FF0000"/>
              </a:solidFill>
            </a:endParaRPr>
          </a:p>
          <a:p>
            <a:pPr marL="241300" indent="-228600">
              <a:buFont typeface="Trebuchet MS"/>
              <a:buAutoNum type="arabicPeriod"/>
              <a:tabLst>
                <a:tab pos="241300" algn="l"/>
              </a:tabLst>
            </a:pPr>
            <a:r>
              <a:rPr lang="ru-RU" sz="1800" kern="0" dirty="0">
                <a:solidFill>
                  <a:srgbClr val="FF0000"/>
                </a:solidFill>
              </a:rPr>
              <a:t>Жители города</a:t>
            </a:r>
            <a:r>
              <a:rPr lang="ru-RU" sz="1800" kern="0" dirty="0" smtClean="0">
                <a:solidFill>
                  <a:srgbClr val="FF0000"/>
                </a:solidFill>
              </a:rPr>
              <a:t>:</a:t>
            </a:r>
          </a:p>
          <a:p>
            <a:pPr marL="0" marR="152400" lvl="1" indent="-190500">
              <a:buFont typeface="Arial"/>
              <a:buChar char="•"/>
              <a:tabLst>
                <a:tab pos="368300" algn="l"/>
              </a:tabLst>
            </a:pPr>
            <a:r>
              <a:rPr lang="ru-RU" kern="0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Люди</a:t>
            </a:r>
            <a:r>
              <a:rPr lang="ru-RU" kern="0" dirty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, интересующиеся городской культурой и активно участвующие в</a:t>
            </a:r>
          </a:p>
          <a:p>
            <a:r>
              <a:rPr lang="ru-RU" sz="1800" kern="0" dirty="0">
                <a:solidFill>
                  <a:srgbClr val="FF0000"/>
                </a:solidFill>
              </a:rPr>
              <a:t>жизни города</a:t>
            </a:r>
          </a:p>
          <a:p>
            <a:pPr marL="0" lvl="1" indent="-190500">
              <a:buFont typeface="Arial"/>
              <a:buChar char="•"/>
              <a:tabLst>
                <a:tab pos="368300" algn="l"/>
              </a:tabLst>
            </a:pPr>
            <a:r>
              <a:rPr lang="ru-RU" kern="0" dirty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Люди, интересующиеся современным</a:t>
            </a:r>
          </a:p>
          <a:p>
            <a:pPr marR="187960"/>
            <a:r>
              <a:rPr lang="ru-RU" sz="1800" kern="0" dirty="0">
                <a:solidFill>
                  <a:srgbClr val="FF0000"/>
                </a:solidFill>
              </a:rPr>
              <a:t>искусством, но не приближенные к </a:t>
            </a:r>
            <a:r>
              <a:rPr lang="ru-RU" sz="1800" kern="0" dirty="0" smtClean="0">
                <a:solidFill>
                  <a:srgbClr val="FF0000"/>
                </a:solidFill>
              </a:rPr>
              <a:t>чтению</a:t>
            </a:r>
          </a:p>
          <a:p>
            <a:pPr marR="187960"/>
            <a:endParaRPr lang="ru-RU" sz="1800" kern="0" dirty="0">
              <a:solidFill>
                <a:srgbClr val="FF0000"/>
              </a:solidFill>
            </a:endParaRPr>
          </a:p>
          <a:p>
            <a:pPr marL="241300" marR="137795" indent="-228600">
              <a:buFont typeface="Trebuchet MS"/>
              <a:buAutoNum type="arabicPeriod" startAt="3"/>
              <a:tabLst>
                <a:tab pos="241300" algn="l"/>
              </a:tabLst>
            </a:pPr>
            <a:r>
              <a:rPr lang="ru-RU" sz="1800" kern="0" dirty="0">
                <a:solidFill>
                  <a:srgbClr val="FF0000"/>
                </a:solidFill>
              </a:rPr>
              <a:t>Студенты творческих ВУЗов и дизайн- </a:t>
            </a:r>
            <a:r>
              <a:rPr lang="ru-RU" sz="1800" kern="0" dirty="0" smtClean="0">
                <a:solidFill>
                  <a:srgbClr val="FF0000"/>
                </a:solidFill>
              </a:rPr>
              <a:t>факультетов</a:t>
            </a:r>
            <a:endParaRPr lang="ru-RU" sz="1800" kern="0" dirty="0">
              <a:solidFill>
                <a:srgbClr val="FF0000"/>
              </a:solidFill>
            </a:endParaRPr>
          </a:p>
          <a:p>
            <a:pPr marL="241300" indent="-228600">
              <a:buFont typeface="Trebuchet MS"/>
              <a:buAutoNum type="arabicPeriod" startAt="3"/>
              <a:tabLst>
                <a:tab pos="241300" algn="l"/>
              </a:tabLst>
            </a:pPr>
            <a:r>
              <a:rPr lang="ru-RU" sz="1800" kern="0" dirty="0">
                <a:solidFill>
                  <a:srgbClr val="FF0000"/>
                </a:solidFill>
              </a:rPr>
              <a:t>Уличные </a:t>
            </a:r>
            <a:r>
              <a:rPr lang="ru-RU" sz="1800" kern="0" dirty="0" smtClean="0">
                <a:solidFill>
                  <a:srgbClr val="FF0000"/>
                </a:solidFill>
              </a:rPr>
              <a:t>художники</a:t>
            </a:r>
            <a:endParaRPr lang="ru-RU" sz="1800" kern="0" dirty="0">
              <a:solidFill>
                <a:srgbClr val="FF0000"/>
              </a:solidFill>
            </a:endParaRPr>
          </a:p>
          <a:p>
            <a:pPr marL="241300" indent="-228600">
              <a:buFont typeface="Trebuchet MS"/>
              <a:buAutoNum type="arabicPeriod" startAt="3"/>
              <a:tabLst>
                <a:tab pos="241300" algn="l"/>
              </a:tabLst>
            </a:pPr>
            <a:r>
              <a:rPr lang="ru-RU" sz="1800" kern="0" dirty="0">
                <a:solidFill>
                  <a:srgbClr val="FF0000"/>
                </a:solidFill>
              </a:rPr>
              <a:t>Жители близлежащих районов</a:t>
            </a:r>
          </a:p>
          <a:p>
            <a:pPr marL="241300" indent="-228600">
              <a:buFont typeface="Trebuchet MS"/>
              <a:buAutoNum type="arabicPeriod" startAt="3"/>
              <a:tabLst>
                <a:tab pos="241300" algn="l"/>
              </a:tabLst>
            </a:pPr>
            <a:r>
              <a:rPr lang="ru-RU" sz="1800" kern="0" dirty="0" smtClean="0">
                <a:solidFill>
                  <a:srgbClr val="FF0000"/>
                </a:solidFill>
              </a:rPr>
              <a:t>Туристы </a:t>
            </a:r>
            <a:r>
              <a:rPr lang="ru-RU" sz="1800" kern="0" dirty="0">
                <a:solidFill>
                  <a:srgbClr val="FF0000"/>
                </a:solidFill>
              </a:rPr>
              <a:t>и гости Москвы</a:t>
            </a:r>
          </a:p>
          <a:p>
            <a:pPr marL="12700">
              <a:lnSpc>
                <a:spcPct val="100000"/>
              </a:lnSpc>
            </a:pPr>
            <a:r>
              <a:rPr lang="ru-RU" sz="1800" kern="0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lang="ru-RU" sz="2400" dirty="0">
              <a:latin typeface="Irma Text Round"/>
              <a:cs typeface="Times New Roman"/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6"/>
          <p:cNvSpPr/>
          <p:nvPr/>
        </p:nvSpPr>
        <p:spPr>
          <a:xfrm>
            <a:off x="4589770" y="1247778"/>
            <a:ext cx="2276475" cy="32400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/>
          <p:cNvSpPr/>
          <p:nvPr/>
        </p:nvSpPr>
        <p:spPr>
          <a:xfrm>
            <a:off x="6856719" y="1335374"/>
            <a:ext cx="2262187" cy="32289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/>
          <p:cNvSpPr/>
          <p:nvPr/>
        </p:nvSpPr>
        <p:spPr>
          <a:xfrm>
            <a:off x="4589770" y="4476751"/>
            <a:ext cx="4533898" cy="23812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523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800" y="891010"/>
            <a:ext cx="3601440" cy="56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>
              <a:tabLst>
                <a:tab pos="241300" algn="l"/>
              </a:tabLst>
            </a:pPr>
            <a:r>
              <a:rPr lang="ru-RU" sz="2400" kern="0" dirty="0" smtClean="0">
                <a:solidFill>
                  <a:srgbClr val="FF0000"/>
                </a:solidFill>
              </a:rPr>
              <a:t>Проблематика проекта</a:t>
            </a:r>
          </a:p>
          <a:p>
            <a:pPr>
              <a:tabLst>
                <a:tab pos="241300" algn="l"/>
              </a:tabLst>
            </a:pPr>
            <a:r>
              <a:rPr lang="ru-RU" sz="1800" kern="0" dirty="0" smtClean="0">
                <a:solidFill>
                  <a:srgbClr val="FF0000"/>
                </a:solidFill>
              </a:rPr>
              <a:t>На </a:t>
            </a:r>
            <a:r>
              <a:rPr lang="ru-RU" sz="1800" kern="0" dirty="0">
                <a:solidFill>
                  <a:srgbClr val="FF0000"/>
                </a:solidFill>
              </a:rPr>
              <a:t>основе подведения итогов фокус- группы, проводимой Высшей Школой Экономики,   определен круг проблематики, волнующей современного горожанина.</a:t>
            </a:r>
          </a:p>
          <a:p>
            <a:pPr marR="121285" indent="444500">
              <a:spcBef>
                <a:spcPts val="75"/>
              </a:spcBef>
            </a:pPr>
            <a:r>
              <a:rPr lang="ru-RU" sz="1800" kern="0" dirty="0">
                <a:solidFill>
                  <a:srgbClr val="FF0000"/>
                </a:solidFill>
              </a:rPr>
              <a:t>К каждой проблематике  подобрано по 1 цитате из произведения современного российского классика. Это и </a:t>
            </a:r>
            <a:r>
              <a:rPr lang="ru-RU" sz="1800" kern="0" dirty="0" smtClean="0">
                <a:solidFill>
                  <a:srgbClr val="FF0000"/>
                </a:solidFill>
              </a:rPr>
              <a:t>стало  основой </a:t>
            </a:r>
            <a:r>
              <a:rPr lang="ru-RU" sz="1800" kern="0" dirty="0">
                <a:solidFill>
                  <a:srgbClr val="FF0000"/>
                </a:solidFill>
              </a:rPr>
              <a:t>задания для участников конкурса.</a:t>
            </a:r>
          </a:p>
          <a:p>
            <a:endParaRPr lang="ru-RU" sz="1800" kern="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lang="ru-RU" sz="2400" dirty="0">
              <a:latin typeface="Irma Text Round"/>
              <a:cs typeface="Times New Roman"/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6"/>
          <p:cNvSpPr/>
          <p:nvPr/>
        </p:nvSpPr>
        <p:spPr>
          <a:xfrm>
            <a:off x="4622872" y="1169207"/>
            <a:ext cx="4316412" cy="55276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729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800" y="891010"/>
            <a:ext cx="3601440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>
              <a:tabLst>
                <a:tab pos="241300" algn="l"/>
              </a:tabLst>
            </a:pPr>
            <a:r>
              <a:rPr lang="ru-RU" sz="2400" kern="0" dirty="0" smtClean="0">
                <a:solidFill>
                  <a:srgbClr val="FF0000"/>
                </a:solidFill>
              </a:rPr>
              <a:t>Что волнует горожан?</a:t>
            </a:r>
          </a:p>
          <a:p>
            <a:pPr>
              <a:tabLst>
                <a:tab pos="241300" algn="l"/>
              </a:tabLst>
            </a:pPr>
            <a:endParaRPr lang="ru-RU" sz="2400" kern="0" dirty="0" smtClean="0">
              <a:solidFill>
                <a:srgbClr val="FF0000"/>
              </a:solidFill>
            </a:endParaRPr>
          </a:p>
          <a:p>
            <a:pPr indent="-171450">
              <a:buFont typeface="Arial"/>
              <a:buChar char="•"/>
              <a:tabLst>
                <a:tab pos="1351280" algn="l"/>
              </a:tabLst>
            </a:pPr>
            <a:r>
              <a:rPr lang="ru-RU" sz="1800" kern="0" dirty="0" smtClean="0">
                <a:solidFill>
                  <a:srgbClr val="FF0000"/>
                </a:solidFill>
              </a:rPr>
              <a:t>Недостаток </a:t>
            </a:r>
            <a:r>
              <a:rPr lang="ru-RU" sz="1800" kern="0" dirty="0">
                <a:solidFill>
                  <a:srgbClr val="FF0000"/>
                </a:solidFill>
              </a:rPr>
              <a:t>любви и человеческих отношений в городском пространстве</a:t>
            </a:r>
          </a:p>
          <a:p>
            <a:pPr indent="-171450">
              <a:buFont typeface="Arial" panose="020B0604020202020204" pitchFamily="34" charset="0"/>
              <a:buChar char="•"/>
              <a:tabLst>
                <a:tab pos="1351280" algn="l"/>
              </a:tabLst>
            </a:pPr>
            <a:r>
              <a:rPr lang="ru-RU" sz="1800" kern="0" dirty="0">
                <a:solidFill>
                  <a:srgbClr val="FF0000"/>
                </a:solidFill>
              </a:rPr>
              <a:t>Отношение к исторической памяти</a:t>
            </a:r>
          </a:p>
          <a:p>
            <a:pPr indent="-171450">
              <a:spcBef>
                <a:spcPts val="60"/>
              </a:spcBef>
              <a:buFont typeface="Arial"/>
              <a:buChar char="•"/>
              <a:tabLst>
                <a:tab pos="1351280" algn="l"/>
              </a:tabLst>
            </a:pPr>
            <a:r>
              <a:rPr lang="ru-RU" sz="1800" kern="0" dirty="0">
                <a:solidFill>
                  <a:srgbClr val="FF0000"/>
                </a:solidFill>
              </a:rPr>
              <a:t>Дружба</a:t>
            </a:r>
          </a:p>
          <a:p>
            <a:pPr indent="-171450">
              <a:buFont typeface="Arial"/>
              <a:buChar char="•"/>
              <a:tabLst>
                <a:tab pos="1351280" algn="l"/>
              </a:tabLst>
            </a:pPr>
            <a:r>
              <a:rPr lang="ru-RU" sz="1800" kern="0" dirty="0">
                <a:solidFill>
                  <a:srgbClr val="FF0000"/>
                </a:solidFill>
              </a:rPr>
              <a:t>Взаимоотношения  горожан с друг другом</a:t>
            </a:r>
          </a:p>
          <a:p>
            <a:pPr indent="-171450">
              <a:buFont typeface="Arial"/>
              <a:buChar char="•"/>
              <a:tabLst>
                <a:tab pos="1351280" algn="l"/>
              </a:tabLst>
            </a:pPr>
            <a:r>
              <a:rPr lang="ru-RU" sz="1800" kern="0" dirty="0">
                <a:solidFill>
                  <a:srgbClr val="FF0000"/>
                </a:solidFill>
              </a:rPr>
              <a:t> Отношение к животным</a:t>
            </a:r>
          </a:p>
          <a:p>
            <a:pPr indent="-171450">
              <a:spcBef>
                <a:spcPts val="60"/>
              </a:spcBef>
              <a:buFont typeface="Arial"/>
              <a:buChar char="•"/>
              <a:tabLst>
                <a:tab pos="1351280" algn="l"/>
              </a:tabLst>
            </a:pPr>
            <a:r>
              <a:rPr lang="ru-RU" sz="1800" kern="0" dirty="0">
                <a:solidFill>
                  <a:srgbClr val="FF0000"/>
                </a:solidFill>
              </a:rPr>
              <a:t>Связь поколений</a:t>
            </a:r>
          </a:p>
          <a:p>
            <a:pPr indent="-171450">
              <a:spcBef>
                <a:spcPts val="60"/>
              </a:spcBef>
              <a:buFont typeface="Arial"/>
              <a:buChar char="•"/>
              <a:tabLst>
                <a:tab pos="1351280" algn="l"/>
              </a:tabLst>
            </a:pPr>
            <a:r>
              <a:rPr lang="ru-RU" sz="1800" kern="0" dirty="0">
                <a:solidFill>
                  <a:srgbClr val="FF0000"/>
                </a:solidFill>
              </a:rPr>
              <a:t>Отношение к детям и взаимоотношения с детьми</a:t>
            </a:r>
          </a:p>
          <a:p>
            <a:endParaRPr lang="ru-RU" sz="1800" kern="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lang="ru-RU" sz="2400" dirty="0">
              <a:latin typeface="Irma Text Round"/>
              <a:cs typeface="Times New Roman"/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6"/>
          <p:cNvSpPr/>
          <p:nvPr/>
        </p:nvSpPr>
        <p:spPr>
          <a:xfrm>
            <a:off x="4622872" y="1169207"/>
            <a:ext cx="4316412" cy="55276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33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800" y="891010"/>
            <a:ext cx="4201940" cy="5991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12700" marR="250825" indent="444500">
              <a:lnSpc>
                <a:spcPts val="1900"/>
              </a:lnSpc>
              <a:defRPr sz="2400" ker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r>
              <a:rPr lang="ru-RU" dirty="0"/>
              <a:t>Карта проекта </a:t>
            </a:r>
          </a:p>
          <a:p>
            <a:pPr marL="0" indent="0">
              <a:lnSpc>
                <a:spcPct val="100000"/>
              </a:lnSpc>
            </a:pPr>
            <a:endParaRPr lang="ru-RU" sz="200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Для </a:t>
            </a:r>
            <a:r>
              <a:rPr lang="ru-RU" sz="2000" dirty="0">
                <a:solidFill>
                  <a:schemeClr val="tx1"/>
                </a:solidFill>
              </a:rPr>
              <a:t>реализации работ выбраны 10 точек (зданий,  заборов и трансформаторных будок) расположенных в 3-х округах Москвы: САО, ЗАО, ЦАО.</a:t>
            </a:r>
          </a:p>
          <a:p>
            <a:pPr marL="0" indent="0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</a:rPr>
              <a:t>Здания находятся рядом с проходимыми местами и имеют удобные широкие поверхности для эффективной визуализации работы.</a:t>
            </a:r>
          </a:p>
          <a:p>
            <a:pPr marL="0" indent="0">
              <a:lnSpc>
                <a:spcPct val="100000"/>
              </a:lnSpc>
            </a:pPr>
            <a:endParaRPr lang="ru-RU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</a:pPr>
            <a:endParaRPr lang="ru-RU" sz="2000" dirty="0">
              <a:solidFill>
                <a:schemeClr val="tx1"/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5"/>
          <p:cNvSpPr/>
          <p:nvPr/>
        </p:nvSpPr>
        <p:spPr>
          <a:xfrm>
            <a:off x="5470763" y="1443392"/>
            <a:ext cx="3238498" cy="44672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19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800" y="891010"/>
            <a:ext cx="4201940" cy="8492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12700" marR="250825" indent="444500">
              <a:lnSpc>
                <a:spcPts val="1900"/>
              </a:lnSpc>
              <a:defRPr sz="2400" ker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r>
              <a:rPr lang="ru-RU" dirty="0"/>
              <a:t>Символический центр проекта</a:t>
            </a:r>
          </a:p>
          <a:p>
            <a:endParaRPr lang="ru-RU" dirty="0" smtClean="0"/>
          </a:p>
          <a:p>
            <a:endParaRPr lang="ru-RU" dirty="0"/>
          </a:p>
          <a:p>
            <a:pPr marL="0" indent="0">
              <a:lnSpc>
                <a:spcPct val="100000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Местная </a:t>
            </a:r>
            <a:r>
              <a:rPr lang="ru-RU" sz="2000" dirty="0">
                <a:solidFill>
                  <a:schemeClr val="tx1"/>
                </a:solidFill>
              </a:rPr>
              <a:t>культурная инфраструктура  в «Большом круге (радиус </a:t>
            </a:r>
            <a:r>
              <a:rPr lang="ru-RU" sz="2000" dirty="0" smtClean="0">
                <a:solidFill>
                  <a:schemeClr val="tx1"/>
                </a:solidFill>
              </a:rPr>
              <a:t>5-10 </a:t>
            </a:r>
            <a:r>
              <a:rPr lang="ru-RU" sz="2000" dirty="0">
                <a:solidFill>
                  <a:schemeClr val="tx1"/>
                </a:solidFill>
              </a:rPr>
              <a:t>км) контрастирует с  расположенными недалеко, но существующими отдельно в сознании местных жителей «</a:t>
            </a:r>
            <a:r>
              <a:rPr lang="ru-RU" sz="2000" dirty="0" err="1">
                <a:solidFill>
                  <a:schemeClr val="tx1"/>
                </a:solidFill>
              </a:rPr>
              <a:t>Афимоллом</a:t>
            </a:r>
            <a:r>
              <a:rPr lang="ru-RU" sz="2000" dirty="0">
                <a:solidFill>
                  <a:schemeClr val="tx1"/>
                </a:solidFill>
              </a:rPr>
              <a:t>», «Экспоцентром», комплексом «Москва-сити»,  «</a:t>
            </a:r>
            <a:r>
              <a:rPr lang="ru-RU" sz="2000" dirty="0" err="1">
                <a:solidFill>
                  <a:schemeClr val="tx1"/>
                </a:solidFill>
              </a:rPr>
              <a:t>Филионом</a:t>
            </a:r>
            <a:r>
              <a:rPr lang="ru-RU" sz="2000" dirty="0">
                <a:solidFill>
                  <a:schemeClr val="tx1"/>
                </a:solidFill>
              </a:rPr>
              <a:t>» другими современными торгово-развлекательными комплексами.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</a:pPr>
            <a:endParaRPr lang="ru-RU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</a:pPr>
            <a:endParaRPr lang="ru-RU" sz="2000" dirty="0">
              <a:solidFill>
                <a:schemeClr val="tx1"/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2do2go.ru/uploads/full/5a54cf171c7cca71f97e55f558b150d7_w960_h20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2179530"/>
            <a:ext cx="4107976" cy="313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1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799" y="891010"/>
            <a:ext cx="473420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>
              <a:tabLst>
                <a:tab pos="241300" algn="l"/>
              </a:tabLst>
            </a:pPr>
            <a:r>
              <a:rPr lang="ru-RU" sz="2400" kern="0" dirty="0" smtClean="0">
                <a:solidFill>
                  <a:srgbClr val="FF0000"/>
                </a:solidFill>
              </a:rPr>
              <a:t>«Механика» проекта</a:t>
            </a:r>
          </a:p>
          <a:p>
            <a:pPr>
              <a:tabLst>
                <a:tab pos="241300" algn="l"/>
              </a:tabLst>
            </a:pPr>
            <a:endParaRPr lang="ru-RU" sz="2400" kern="0" dirty="0" smtClean="0">
              <a:solidFill>
                <a:srgbClr val="FF0000"/>
              </a:solidFill>
            </a:endParaRPr>
          </a:p>
          <a:p>
            <a:pPr>
              <a:tabLst>
                <a:tab pos="1351280" algn="l"/>
              </a:tabLst>
            </a:pPr>
            <a:r>
              <a:rPr lang="ru-RU" sz="2000" kern="0" dirty="0">
                <a:solidFill>
                  <a:srgbClr val="FF0000"/>
                </a:solidFill>
              </a:rPr>
              <a:t>Проект делился на 2 крупных этапа:</a:t>
            </a:r>
          </a:p>
          <a:p>
            <a:pPr indent="-171450">
              <a:buFont typeface="Arial"/>
              <a:buChar char="•"/>
              <a:tabLst>
                <a:tab pos="1351280" algn="l"/>
              </a:tabLst>
            </a:pPr>
            <a:endParaRPr lang="ru-RU" sz="1400" kern="0" dirty="0">
              <a:solidFill>
                <a:srgbClr val="FF0000"/>
              </a:solidFill>
            </a:endParaRPr>
          </a:p>
          <a:p>
            <a:pPr>
              <a:tabLst>
                <a:tab pos="1351280" algn="l"/>
              </a:tabLst>
            </a:pPr>
            <a:r>
              <a:rPr lang="ru-RU" sz="1400" b="1" kern="0" dirty="0" smtClean="0"/>
              <a:t>1-й этап </a:t>
            </a:r>
            <a:endParaRPr lang="ru-RU" sz="1400" b="1" kern="0" dirty="0"/>
          </a:p>
          <a:p>
            <a:pPr indent="-171450">
              <a:buFont typeface="Arial"/>
              <a:buChar char="•"/>
              <a:tabLst>
                <a:tab pos="1351280" algn="l"/>
              </a:tabLst>
            </a:pPr>
            <a:r>
              <a:rPr lang="ru-RU" sz="1400" kern="0" dirty="0"/>
              <a:t>Проведение исследования, подбор цитат и организация </a:t>
            </a:r>
            <a:r>
              <a:rPr lang="ru-RU" sz="1400" kern="0" dirty="0" smtClean="0"/>
              <a:t>Конкурса. Конкурс </a:t>
            </a:r>
            <a:r>
              <a:rPr lang="ru-RU" sz="1400" kern="0" dirty="0"/>
              <a:t>анонсировался на площадках, близких к тематике; в течении месяца </a:t>
            </a:r>
            <a:r>
              <a:rPr lang="ru-RU" sz="1400" kern="0" dirty="0" smtClean="0"/>
              <a:t>собирались </a:t>
            </a:r>
            <a:r>
              <a:rPr lang="ru-RU" sz="1400" kern="0" dirty="0"/>
              <a:t>эскизы работ на созданном для конкурса сайте gorodvslovah.ru ;  </a:t>
            </a:r>
          </a:p>
          <a:p>
            <a:pPr indent="-171450">
              <a:buFont typeface="Arial"/>
              <a:buChar char="•"/>
              <a:tabLst>
                <a:tab pos="1351280" algn="l"/>
              </a:tabLst>
            </a:pPr>
            <a:endParaRPr lang="ru-RU" sz="1400" kern="0" dirty="0"/>
          </a:p>
          <a:p>
            <a:pPr indent="-171450">
              <a:buFont typeface="Arial"/>
              <a:buChar char="•"/>
              <a:tabLst>
                <a:tab pos="1351280" algn="l"/>
              </a:tabLst>
            </a:pPr>
            <a:r>
              <a:rPr lang="ru-RU" sz="1400" kern="0" dirty="0"/>
              <a:t>Презентация работ на «</a:t>
            </a:r>
            <a:r>
              <a:rPr lang="ru-RU" sz="1400" kern="0" dirty="0" err="1"/>
              <a:t>Библионочи</a:t>
            </a:r>
            <a:r>
              <a:rPr lang="ru-RU" sz="1400" kern="0" dirty="0"/>
              <a:t>» </a:t>
            </a:r>
            <a:endParaRPr lang="ru-RU" sz="1400" kern="0" dirty="0" smtClean="0"/>
          </a:p>
          <a:p>
            <a:pPr>
              <a:tabLst>
                <a:tab pos="1351280" algn="l"/>
              </a:tabLst>
            </a:pPr>
            <a:r>
              <a:rPr lang="ru-RU" sz="1400" kern="0" dirty="0" smtClean="0"/>
              <a:t>После </a:t>
            </a:r>
            <a:r>
              <a:rPr lang="ru-RU" sz="1400" kern="0" dirty="0"/>
              <a:t>реализации первых четырех работ на стенах зданий  состоялась культурно- тематическая программа    в </a:t>
            </a:r>
            <a:r>
              <a:rPr lang="ru-RU" sz="1400" kern="0" dirty="0" smtClean="0"/>
              <a:t>рамках «</a:t>
            </a:r>
            <a:r>
              <a:rPr lang="ru-RU" sz="1400" kern="0" dirty="0" err="1" smtClean="0"/>
              <a:t>Библионочи</a:t>
            </a:r>
            <a:r>
              <a:rPr lang="ru-RU" sz="1400" kern="0" dirty="0"/>
              <a:t>»(мастер-классы и встречи с </a:t>
            </a:r>
            <a:r>
              <a:rPr lang="ru-RU" sz="1400" kern="0" dirty="0" smtClean="0"/>
              <a:t>писателями)</a:t>
            </a:r>
          </a:p>
          <a:p>
            <a:pPr>
              <a:tabLst>
                <a:tab pos="1351280" algn="l"/>
              </a:tabLst>
            </a:pPr>
            <a:endParaRPr lang="ru-RU" sz="1400" kern="0" dirty="0" smtClean="0"/>
          </a:p>
          <a:p>
            <a:pPr>
              <a:tabLst>
                <a:tab pos="1351280" algn="l"/>
              </a:tabLst>
            </a:pPr>
            <a:r>
              <a:rPr lang="ru-RU" sz="1400" b="1" kern="0" dirty="0" smtClean="0"/>
              <a:t>2-й, завершающий этап</a:t>
            </a:r>
            <a:r>
              <a:rPr lang="ru-RU" sz="1400" kern="0" dirty="0" smtClean="0"/>
              <a:t> с созданием </a:t>
            </a:r>
            <a:r>
              <a:rPr lang="ru-RU" sz="1400" kern="0" dirty="0"/>
              <a:t>оставшихся </a:t>
            </a:r>
            <a:r>
              <a:rPr lang="ru-RU" sz="1400" kern="0" dirty="0" smtClean="0"/>
              <a:t> 5-и работ</a:t>
            </a:r>
            <a:endParaRPr lang="ru-RU" sz="1400" kern="0" dirty="0"/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7"/>
          <p:cNvSpPr/>
          <p:nvPr/>
        </p:nvSpPr>
        <p:spPr>
          <a:xfrm>
            <a:off x="5773003" y="2156345"/>
            <a:ext cx="3166281" cy="36848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066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799" y="891010"/>
            <a:ext cx="4734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>
              <a:tabLst>
                <a:tab pos="241300" algn="l"/>
              </a:tabLst>
            </a:pPr>
            <a:r>
              <a:rPr lang="ru-RU" sz="2400" kern="0" dirty="0" smtClean="0">
                <a:solidFill>
                  <a:srgbClr val="FF0000"/>
                </a:solidFill>
              </a:rPr>
              <a:t>Сайт проекта</a:t>
            </a:r>
          </a:p>
          <a:p>
            <a:pPr>
              <a:tabLst>
                <a:tab pos="241300" algn="l"/>
              </a:tabLst>
            </a:pPr>
            <a:endParaRPr lang="ru-RU" sz="2400" kern="0" dirty="0" smtClean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60" y="1722007"/>
            <a:ext cx="7718624" cy="431451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454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799" y="891010"/>
            <a:ext cx="4734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>
              <a:tabLst>
                <a:tab pos="241300" algn="l"/>
              </a:tabLst>
            </a:pPr>
            <a:r>
              <a:rPr lang="ru-RU" sz="2400" dirty="0">
                <a:solidFill>
                  <a:srgbClr val="FF0000"/>
                </a:solidFill>
              </a:rPr>
              <a:t>Страницы в социальных сетях</a:t>
            </a:r>
            <a:endParaRPr lang="ru-RU" sz="2400" kern="0" dirty="0" smtClean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037" y="3110628"/>
            <a:ext cx="3973950" cy="223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12" y="1764792"/>
            <a:ext cx="3983915" cy="223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05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61493" y="682389"/>
            <a:ext cx="7173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О проекте</a:t>
            </a:r>
            <a:endParaRPr lang="ru-RU" sz="3600" b="1" dirty="0">
              <a:solidFill>
                <a:srgbClr val="FF0000"/>
              </a:solidFill>
              <a:latin typeface="Irma Text Round" panose="020B0504040000060003" pitchFamily="34" charset="0"/>
              <a:ea typeface="Irma Text Round" panose="020B05040400000600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1492" y="2544158"/>
            <a:ext cx="7173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Irma Text Round" panose="020B0504040000060003" pitchFamily="34" charset="0"/>
              <a:ea typeface="Irma Text Round" panose="020B0504040000060003" pitchFamily="34" charset="0"/>
            </a:endParaRPr>
          </a:p>
          <a:p>
            <a:endParaRPr lang="ru-RU" sz="1200" dirty="0">
              <a:latin typeface="Irma Text Round" panose="020B0504040000060003" pitchFamily="34" charset="0"/>
              <a:ea typeface="Irma Text Round" panose="020B0504040000060003" pitchFamily="34" charset="0"/>
            </a:endParaRPr>
          </a:p>
          <a:p>
            <a:endParaRPr lang="ru-RU" sz="1200" dirty="0">
              <a:latin typeface="Irma Text Round" panose="020B0504040000060003" pitchFamily="34" charset="0"/>
              <a:ea typeface="Irma Text Round" panose="020B05040400000600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8478" y="1764792"/>
            <a:ext cx="41949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Irma Text Round" panose="020B0504040000060003" pitchFamily="34" charset="0"/>
                <a:ea typeface="Irma Text Round" panose="020B0504040000060003" pitchFamily="34" charset="0"/>
              </a:rPr>
              <a:t>Темы </a:t>
            </a:r>
            <a:r>
              <a:rPr lang="ru-RU" b="1" dirty="0">
                <a:latin typeface="Irma Text Round" panose="020B0504040000060003" pitchFamily="34" charset="0"/>
                <a:ea typeface="Irma Text Round" panose="020B0504040000060003" pitchFamily="34" charset="0"/>
              </a:rPr>
              <a:t>цитат отобраны на основе исследования, проведенного специалистами из  Высшей Школой Экономики.</a:t>
            </a:r>
          </a:p>
          <a:p>
            <a:r>
              <a:rPr lang="ru-RU" b="1" dirty="0">
                <a:latin typeface="Irma Text Round" panose="020B0504040000060003" pitchFamily="34" charset="0"/>
                <a:ea typeface="Irma Text Round" panose="020B0504040000060003" pitchFamily="34" charset="0"/>
              </a:rPr>
              <a:t>Каждый объект снабжен </a:t>
            </a:r>
            <a:r>
              <a:rPr lang="ru-RU" b="1" dirty="0" err="1">
                <a:latin typeface="Irma Text Round" panose="020B0504040000060003" pitchFamily="34" charset="0"/>
                <a:ea typeface="Irma Text Round" panose="020B0504040000060003" pitchFamily="34" charset="0"/>
              </a:rPr>
              <a:t>qr</a:t>
            </a:r>
            <a:r>
              <a:rPr lang="ru-RU" b="1" dirty="0">
                <a:latin typeface="Irma Text Round" panose="020B0504040000060003" pitchFamily="34" charset="0"/>
                <a:ea typeface="Irma Text Round" panose="020B0504040000060003" pitchFamily="34" charset="0"/>
              </a:rPr>
              <a:t>-кодами со</a:t>
            </a:r>
          </a:p>
          <a:p>
            <a:r>
              <a:rPr lang="ru-RU" b="1" dirty="0">
                <a:latin typeface="Irma Text Round" panose="020B0504040000060003" pitchFamily="34" charset="0"/>
                <a:ea typeface="Irma Text Round" panose="020B0504040000060003" pitchFamily="34" charset="0"/>
              </a:rPr>
              <a:t>ссылками на литературное произведение, превращая, таким образом, городское пространство в</a:t>
            </a:r>
          </a:p>
          <a:p>
            <a:r>
              <a:rPr lang="ru-RU" b="1" dirty="0">
                <a:latin typeface="Irma Text Round" panose="020B0504040000060003" pitchFamily="34" charset="0"/>
                <a:ea typeface="Irma Text Round" panose="020B0504040000060003" pitchFamily="34" charset="0"/>
              </a:rPr>
              <a:t>«Виртуальную книжную полку».</a:t>
            </a:r>
          </a:p>
          <a:p>
            <a:r>
              <a:rPr lang="ru-RU" b="1" dirty="0">
                <a:latin typeface="Irma Text Round" panose="020B0504040000060003" pitchFamily="34" charset="0"/>
                <a:ea typeface="Irma Text Round" panose="020B0504040000060003" pitchFamily="34" charset="0"/>
              </a:rPr>
              <a:t>Проект стал победителем конкурса и поддержан субсидией Департамента культуры г. Москвы.</a:t>
            </a: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288" y="0"/>
            <a:ext cx="3477768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51" y="1594093"/>
            <a:ext cx="3507242" cy="4393282"/>
          </a:xfrm>
          <a:prstGeom prst="rect">
            <a:avLst/>
          </a:prstGeom>
        </p:spPr>
      </p:pic>
      <p:sp>
        <p:nvSpPr>
          <p:cNvPr id="11" name="object 6"/>
          <p:cNvSpPr/>
          <p:nvPr/>
        </p:nvSpPr>
        <p:spPr>
          <a:xfrm>
            <a:off x="8385056" y="5918781"/>
            <a:ext cx="868361" cy="87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206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799" y="891010"/>
            <a:ext cx="4734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>
              <a:tabLst>
                <a:tab pos="241300" algn="l"/>
              </a:tabLst>
            </a:pPr>
            <a:r>
              <a:rPr lang="ru-RU" sz="2400" dirty="0" smtClean="0">
                <a:solidFill>
                  <a:srgbClr val="FF0000"/>
                </a:solidFill>
              </a:rPr>
              <a:t>Работы победителей</a:t>
            </a:r>
            <a:endParaRPr lang="ru-RU" sz="2400" kern="0" dirty="0" smtClean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99" y="1352675"/>
            <a:ext cx="7626927" cy="5084618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433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799" y="891010"/>
            <a:ext cx="4734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>
              <a:tabLst>
                <a:tab pos="241300" algn="l"/>
              </a:tabLst>
            </a:pPr>
            <a:r>
              <a:rPr lang="ru-RU" sz="2400" dirty="0" smtClean="0">
                <a:solidFill>
                  <a:srgbClr val="FF0000"/>
                </a:solidFill>
              </a:rPr>
              <a:t>Работы победителей</a:t>
            </a:r>
            <a:endParaRPr lang="ru-RU" sz="2400" kern="0" dirty="0" smtClean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99" y="1446565"/>
            <a:ext cx="7578876" cy="477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6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799" y="891010"/>
            <a:ext cx="4734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>
              <a:tabLst>
                <a:tab pos="241300" algn="l"/>
              </a:tabLst>
            </a:pPr>
            <a:r>
              <a:rPr lang="ru-RU" sz="2400" dirty="0" smtClean="0">
                <a:solidFill>
                  <a:srgbClr val="FF0000"/>
                </a:solidFill>
              </a:rPr>
              <a:t>«Творчество-это инстинкт истины в человеке»</a:t>
            </a:r>
          </a:p>
          <a:p>
            <a:pPr>
              <a:tabLst>
                <a:tab pos="241300" algn="l"/>
              </a:tabLst>
            </a:pPr>
            <a:endParaRPr lang="ru-RU" sz="2400" kern="0" dirty="0" smtClean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228" y="1328065"/>
            <a:ext cx="3599370" cy="541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4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799" y="891010"/>
            <a:ext cx="4734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>
              <a:tabLst>
                <a:tab pos="241300" algn="l"/>
              </a:tabLst>
            </a:pPr>
            <a:r>
              <a:rPr lang="ru-RU" sz="2400" dirty="0" smtClean="0">
                <a:solidFill>
                  <a:srgbClr val="FF0000"/>
                </a:solidFill>
              </a:rPr>
              <a:t>Работы победителей</a:t>
            </a:r>
            <a:endParaRPr lang="ru-RU" sz="2400" kern="0" dirty="0" smtClean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89" y="1517480"/>
            <a:ext cx="7258629" cy="485602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402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799" y="891010"/>
            <a:ext cx="4734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>
              <a:tabLst>
                <a:tab pos="241300" algn="l"/>
              </a:tabLst>
            </a:pPr>
            <a:r>
              <a:rPr lang="ru-RU" sz="2400" dirty="0" smtClean="0">
                <a:solidFill>
                  <a:srgbClr val="FF0000"/>
                </a:solidFill>
              </a:rPr>
              <a:t>Работы победителей</a:t>
            </a:r>
            <a:endParaRPr lang="ru-RU" sz="2400" kern="0" dirty="0" smtClean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94" y="1604913"/>
            <a:ext cx="7086187" cy="4586338"/>
          </a:xfrm>
          <a:prstGeom prst="rect">
            <a:avLst/>
          </a:prstGeom>
        </p:spPr>
      </p:pic>
      <p:sp>
        <p:nvSpPr>
          <p:cNvPr id="9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093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799" y="891010"/>
            <a:ext cx="4734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>
              <a:tabLst>
                <a:tab pos="241300" algn="l"/>
              </a:tabLst>
            </a:pPr>
            <a:r>
              <a:rPr lang="ru-RU" sz="2400" dirty="0" smtClean="0">
                <a:solidFill>
                  <a:srgbClr val="FF0000"/>
                </a:solidFill>
              </a:rPr>
              <a:t>Работы победителей</a:t>
            </a:r>
            <a:endParaRPr lang="ru-RU" sz="2400" kern="0" dirty="0" smtClean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66" y="1473958"/>
            <a:ext cx="3665033" cy="487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6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8924" y="1010156"/>
            <a:ext cx="4734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>
              <a:tabLst>
                <a:tab pos="241300" algn="l"/>
              </a:tabLst>
            </a:pPr>
            <a:r>
              <a:rPr lang="ru-RU" sz="2400" dirty="0" smtClean="0">
                <a:solidFill>
                  <a:srgbClr val="FF0000"/>
                </a:solidFill>
              </a:rPr>
              <a:t>Работы победителей</a:t>
            </a:r>
            <a:endParaRPr lang="ru-RU" sz="2400" kern="0" dirty="0" smtClean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s://scontent-fra3-1.xx.fbcdn.net/hphotos-xtf1/v/t1.0-9/11407136_394031460785731_1396884900349237209_n.jpg?oh=3c8b795222844237e6c158eb1e71ccf5&amp;oe=561E138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32" y="1583140"/>
            <a:ext cx="4000967" cy="300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ПОЛЬЗОВАТЕЛЬ\Desktop\qr\11421722_1007879082569695_598198486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12" y="3508249"/>
            <a:ext cx="4029347" cy="302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64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799" y="891010"/>
            <a:ext cx="4734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>
              <a:tabLst>
                <a:tab pos="241300" algn="l"/>
              </a:tabLst>
            </a:pPr>
            <a:r>
              <a:rPr lang="ru-RU" sz="2400" dirty="0" smtClean="0">
                <a:solidFill>
                  <a:srgbClr val="FF0000"/>
                </a:solidFill>
              </a:rPr>
              <a:t>Работы победителей</a:t>
            </a:r>
            <a:endParaRPr lang="ru-RU" sz="2400" kern="0" dirty="0" smtClean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pp.vk.me/c625618/v625618339/36cd8/gWKlbutIJ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810" y="1352675"/>
            <a:ext cx="7153275" cy="536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665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0367" y="1302965"/>
            <a:ext cx="4978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>
              <a:tabLst>
                <a:tab pos="241300" algn="l"/>
              </a:tabLst>
            </a:pPr>
            <a:r>
              <a:rPr lang="ru-RU" sz="2000" dirty="0" smtClean="0">
                <a:solidFill>
                  <a:srgbClr val="FF0000"/>
                </a:solidFill>
              </a:rPr>
              <a:t>Коммуникация с местными жителями </a:t>
            </a:r>
            <a:endParaRPr lang="ru-RU" sz="2000" kern="0" dirty="0" smtClean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b1.m24.ru/c/417007.483x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50" y="2156346"/>
            <a:ext cx="6292847" cy="419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852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0367" y="1302965"/>
            <a:ext cx="4978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>
              <a:tabLst>
                <a:tab pos="241300" algn="l"/>
              </a:tabLst>
            </a:pPr>
            <a:r>
              <a:rPr lang="ru-RU" sz="2000" dirty="0" smtClean="0">
                <a:solidFill>
                  <a:srgbClr val="FF0000"/>
                </a:solidFill>
              </a:rPr>
              <a:t>Событие на «</a:t>
            </a:r>
            <a:r>
              <a:rPr lang="ru-RU" sz="2000" dirty="0" err="1" smtClean="0">
                <a:solidFill>
                  <a:srgbClr val="FF0000"/>
                </a:solidFill>
              </a:rPr>
              <a:t>Библионочь</a:t>
            </a:r>
            <a:r>
              <a:rPr lang="ru-RU" sz="2000" dirty="0" smtClean="0">
                <a:solidFill>
                  <a:srgbClr val="FF0000"/>
                </a:solidFill>
              </a:rPr>
              <a:t>»</a:t>
            </a:r>
            <a:endParaRPr lang="ru-RU" sz="2000" kern="0" dirty="0" smtClean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Отчет для Светловки\Приложение 2\Событие на Библионочь-фото\IMG_50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47" y="3313816"/>
            <a:ext cx="4193492" cy="279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:\Приложение 2\Событие на Библионочь-фото\11100085_845027705571455_1543435009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588" y="1244323"/>
            <a:ext cx="3788495" cy="28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49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61493" y="682389"/>
            <a:ext cx="7173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О проекте</a:t>
            </a:r>
            <a:endParaRPr lang="ru-RU" sz="3600" b="1" dirty="0">
              <a:solidFill>
                <a:srgbClr val="FF0000"/>
              </a:solidFill>
              <a:latin typeface="Irma Text Round" panose="020B0504040000060003" pitchFamily="34" charset="0"/>
              <a:ea typeface="Irma Text Round" panose="020B05040400000600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1492" y="2544158"/>
            <a:ext cx="7173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Irma Text Round" panose="020B0504040000060003" pitchFamily="34" charset="0"/>
              <a:ea typeface="Irma Text Round" panose="020B0504040000060003" pitchFamily="34" charset="0"/>
            </a:endParaRPr>
          </a:p>
          <a:p>
            <a:endParaRPr lang="ru-RU" sz="1200" dirty="0">
              <a:latin typeface="Irma Text Round" panose="020B0504040000060003" pitchFamily="34" charset="0"/>
              <a:ea typeface="Irma Text Round" panose="020B0504040000060003" pitchFamily="34" charset="0"/>
            </a:endParaRPr>
          </a:p>
          <a:p>
            <a:endParaRPr lang="ru-RU" sz="1200" dirty="0">
              <a:latin typeface="Irma Text Round" panose="020B0504040000060003" pitchFamily="34" charset="0"/>
              <a:ea typeface="Irma Text Round" panose="020B05040400000600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8048" y="1353320"/>
            <a:ext cx="43696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Irma Text Round" panose="020B0504040000060003" pitchFamily="34" charset="0"/>
                <a:ea typeface="Irma Text Round" panose="020B0504040000060003" pitchFamily="34" charset="0"/>
              </a:rPr>
              <a:t>На стенах зданий на территории </a:t>
            </a:r>
            <a:r>
              <a:rPr lang="ru-RU" b="1" dirty="0" smtClean="0">
                <a:latin typeface="Irma Text Round" panose="020B0504040000060003" pitchFamily="34" charset="0"/>
                <a:ea typeface="Irma Text Round" panose="020B0504040000060003" pitchFamily="34" charset="0"/>
              </a:rPr>
              <a:t>трех округов Москвы создано 10 </a:t>
            </a:r>
            <a:r>
              <a:rPr lang="ru-RU" b="1" dirty="0">
                <a:latin typeface="Irma Text Round" panose="020B0504040000060003" pitchFamily="34" charset="0"/>
                <a:ea typeface="Irma Text Round" panose="020B0504040000060003" pitchFamily="34" charset="0"/>
              </a:rPr>
              <a:t>уникальных </a:t>
            </a:r>
            <a:r>
              <a:rPr lang="ru-RU" b="1" dirty="0" smtClean="0">
                <a:latin typeface="Irma Text Round" panose="020B0504040000060003" pitchFamily="34" charset="0"/>
                <a:ea typeface="Irma Text Round" panose="020B0504040000060003" pitchFamily="34" charset="0"/>
              </a:rPr>
              <a:t>работ в формате паблик-арт. </a:t>
            </a:r>
          </a:p>
          <a:p>
            <a:r>
              <a:rPr lang="ru-RU" b="1" dirty="0" smtClean="0">
                <a:latin typeface="Irma Text Round" panose="020B0504040000060003" pitchFamily="34" charset="0"/>
                <a:ea typeface="Irma Text Round" panose="020B0504040000060003" pitchFamily="34" charset="0"/>
              </a:rPr>
              <a:t>Проект соединил  </a:t>
            </a:r>
            <a:r>
              <a:rPr lang="ru-RU" b="1" dirty="0">
                <a:latin typeface="Irma Text Round" panose="020B0504040000060003" pitchFamily="34" charset="0"/>
                <a:ea typeface="Irma Text Round" panose="020B0504040000060003" pitchFamily="34" charset="0"/>
              </a:rPr>
              <a:t>творчество современных писателей и художников.</a:t>
            </a:r>
          </a:p>
          <a:p>
            <a:r>
              <a:rPr lang="ru-RU" b="1" dirty="0" smtClean="0">
                <a:latin typeface="Irma Text Round" panose="020B0504040000060003" pitchFamily="34" charset="0"/>
                <a:ea typeface="Irma Text Round" panose="020B0504040000060003" pitchFamily="34" charset="0"/>
              </a:rPr>
              <a:t>Он  </a:t>
            </a:r>
            <a:r>
              <a:rPr lang="ru-RU" b="1" dirty="0">
                <a:latin typeface="Irma Text Round" panose="020B0504040000060003" pitchFamily="34" charset="0"/>
                <a:ea typeface="Irma Text Round" panose="020B0504040000060003" pitchFamily="34" charset="0"/>
              </a:rPr>
              <a:t>предлагает стимулировать местные</a:t>
            </a:r>
          </a:p>
          <a:p>
            <a:r>
              <a:rPr lang="ru-RU" b="1" dirty="0">
                <a:latin typeface="Irma Text Round" panose="020B0504040000060003" pitchFamily="34" charset="0"/>
                <a:ea typeface="Irma Text Round" panose="020B0504040000060003" pitchFamily="34" charset="0"/>
              </a:rPr>
              <a:t>сообщества, находящиеся на территории в визуальной близости от комплекса «Москва-сити», задуматься о смыслах совместного проживания, выявить наиболее важные «гуманитарные» городские проблемы, используя </a:t>
            </a:r>
            <a:r>
              <a:rPr lang="ru-RU" b="1" dirty="0" smtClean="0">
                <a:latin typeface="Irma Text Round" panose="020B0504040000060003" pitchFamily="34" charset="0"/>
                <a:ea typeface="Irma Text Round" panose="020B0504040000060003" pitchFamily="34" charset="0"/>
              </a:rPr>
              <a:t>потенциал современной российской литературы</a:t>
            </a:r>
            <a:r>
              <a:rPr lang="ru-RU" b="1" dirty="0">
                <a:latin typeface="Irma Text Round" panose="020B0504040000060003" pitchFamily="34" charset="0"/>
                <a:ea typeface="Irma Text Round" panose="020B0504040000060003" pitchFamily="34" charset="0"/>
              </a:rPr>
              <a:t>. </a:t>
            </a: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288" y="0"/>
            <a:ext cx="3477768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192" y="1328720"/>
            <a:ext cx="3507242" cy="4393282"/>
          </a:xfrm>
          <a:prstGeom prst="rect">
            <a:avLst/>
          </a:prstGeom>
        </p:spPr>
      </p:pic>
      <p:sp>
        <p:nvSpPr>
          <p:cNvPr id="11" name="object 6"/>
          <p:cNvSpPr/>
          <p:nvPr/>
        </p:nvSpPr>
        <p:spPr>
          <a:xfrm>
            <a:off x="8035073" y="5918781"/>
            <a:ext cx="868361" cy="87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750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0367" y="1302965"/>
            <a:ext cx="365446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>
              <a:tabLst>
                <a:tab pos="241300" algn="l"/>
              </a:tabLst>
            </a:pPr>
            <a:r>
              <a:rPr lang="ru-RU" sz="2000" dirty="0" smtClean="0">
                <a:solidFill>
                  <a:srgbClr val="FF0000"/>
                </a:solidFill>
              </a:rPr>
              <a:t>Авторы </a:t>
            </a:r>
            <a:r>
              <a:rPr lang="ru-RU" sz="2000" dirty="0">
                <a:solidFill>
                  <a:srgbClr val="FF0000"/>
                </a:solidFill>
              </a:rPr>
              <a:t>о </a:t>
            </a:r>
            <a:r>
              <a:rPr lang="ru-RU" sz="2000" dirty="0" smtClean="0">
                <a:solidFill>
                  <a:srgbClr val="FF0000"/>
                </a:solidFill>
              </a:rPr>
              <a:t>проекте</a:t>
            </a:r>
          </a:p>
          <a:p>
            <a:pPr>
              <a:tabLst>
                <a:tab pos="241300" algn="l"/>
              </a:tabLst>
            </a:pPr>
            <a:endParaRPr lang="ru-RU" sz="2000" dirty="0" smtClean="0"/>
          </a:p>
          <a:p>
            <a:pPr>
              <a:tabLst>
                <a:tab pos="241300" algn="l"/>
              </a:tabLst>
            </a:pPr>
            <a:r>
              <a:rPr lang="ru-RU" sz="1800" dirty="0" smtClean="0"/>
              <a:t>Захар </a:t>
            </a:r>
            <a:r>
              <a:rPr lang="ru-RU" sz="1800" dirty="0" err="1"/>
              <a:t>Прилепин</a:t>
            </a:r>
            <a:r>
              <a:rPr lang="ru-RU" sz="1800" dirty="0"/>
              <a:t> :</a:t>
            </a:r>
          </a:p>
          <a:p>
            <a:pPr>
              <a:tabLst>
                <a:tab pos="241300" algn="l"/>
              </a:tabLst>
            </a:pPr>
            <a:r>
              <a:rPr lang="ru-RU" sz="1800" dirty="0"/>
              <a:t>«Я прекрасно отношусь к этой идее: чем больше серых, мрачных московских домов мы украсим картинами, тем лучше. В Европе я видел много таких домов, и это было очень красиво, а мы, я уверен, можем сделать еще лучше. Все равно </a:t>
            </a:r>
            <a:r>
              <a:rPr lang="ru-RU" sz="1800" dirty="0" smtClean="0"/>
              <a:t>подростки   </a:t>
            </a:r>
            <a:r>
              <a:rPr lang="ru-RU" sz="1800" dirty="0"/>
              <a:t>разрисовывают дома – если за счет хороших рисунков они будут приобщаться к литературе, это будет прекрасно»</a:t>
            </a:r>
          </a:p>
          <a:p>
            <a:pPr>
              <a:tabLst>
                <a:tab pos="241300" algn="l"/>
              </a:tabLst>
            </a:pPr>
            <a:r>
              <a:rPr lang="ru-RU" sz="2000" dirty="0" smtClean="0">
                <a:solidFill>
                  <a:srgbClr val="FF0000"/>
                </a:solidFill>
              </a:rPr>
              <a:t> </a:t>
            </a:r>
            <a:endParaRPr lang="ru-RU" sz="2000" kern="0" dirty="0" smtClean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30" y="2089981"/>
            <a:ext cx="4366083" cy="245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289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0367" y="1302965"/>
            <a:ext cx="3654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>
              <a:tabLst>
                <a:tab pos="241300" algn="l"/>
              </a:tabLst>
            </a:pPr>
            <a:r>
              <a:rPr lang="ru-RU" sz="2000" dirty="0" smtClean="0">
                <a:solidFill>
                  <a:srgbClr val="FF0000"/>
                </a:solidFill>
              </a:rPr>
              <a:t>Неожиданные эффекты: Мирон </a:t>
            </a:r>
            <a:r>
              <a:rPr lang="ru-RU" sz="2000" dirty="0" err="1" smtClean="0">
                <a:solidFill>
                  <a:srgbClr val="FF0000"/>
                </a:solidFill>
              </a:rPr>
              <a:t>Милич</a:t>
            </a:r>
            <a:endParaRPr lang="ru-RU" sz="2000" dirty="0" smtClean="0">
              <a:solidFill>
                <a:srgbClr val="FF0000"/>
              </a:solidFill>
            </a:endParaRPr>
          </a:p>
          <a:p>
            <a:pPr>
              <a:tabLst>
                <a:tab pos="241300" algn="l"/>
              </a:tabLst>
            </a:pPr>
            <a:endParaRPr lang="ru-RU" sz="2000" dirty="0" smtClean="0"/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ПОЛЬЗОВАТЕЛЬ\Desktop\qr\oš-četnic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30" y="1634699"/>
            <a:ext cx="37338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55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0367" y="1302965"/>
            <a:ext cx="3654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>
              <a:tabLst>
                <a:tab pos="241300" algn="l"/>
              </a:tabLst>
            </a:pPr>
            <a:r>
              <a:rPr lang="ru-RU" sz="2000" dirty="0" smtClean="0">
                <a:solidFill>
                  <a:srgbClr val="FF0000"/>
                </a:solidFill>
              </a:rPr>
              <a:t>Что дальше?</a:t>
            </a:r>
          </a:p>
          <a:p>
            <a:pPr>
              <a:tabLst>
                <a:tab pos="241300" algn="l"/>
              </a:tabLst>
            </a:pPr>
            <a:endParaRPr lang="ru-RU" sz="2000" dirty="0" smtClean="0"/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/>
          <p:cNvSpPr/>
          <p:nvPr/>
        </p:nvSpPr>
        <p:spPr>
          <a:xfrm>
            <a:off x="1020518" y="1749111"/>
            <a:ext cx="2894796" cy="35915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72" y="1695985"/>
            <a:ext cx="2235080" cy="149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127" y="3420506"/>
            <a:ext cx="4138425" cy="232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91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0367" y="1302965"/>
            <a:ext cx="3654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>
              <a:tabLst>
                <a:tab pos="241300" algn="l"/>
              </a:tabLst>
            </a:pPr>
            <a:r>
              <a:rPr lang="ru-RU" sz="2000" dirty="0" smtClean="0">
                <a:solidFill>
                  <a:srgbClr val="FF0000"/>
                </a:solidFill>
              </a:rPr>
              <a:t>«Виртуальная книжная полка»</a:t>
            </a:r>
          </a:p>
          <a:p>
            <a:pPr>
              <a:tabLst>
                <a:tab pos="241300" algn="l"/>
              </a:tabLst>
            </a:pPr>
            <a:endParaRPr lang="ru-RU" sz="2000" dirty="0" smtClean="0"/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717" y="2714626"/>
            <a:ext cx="4269284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ПОЛЬЗОВАТЕЛЬ\Desktop\qr\11414572_1007879089236361_616452212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217" y="1985962"/>
            <a:ext cx="3520678" cy="469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41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0367" y="1302965"/>
            <a:ext cx="3654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pPr>
              <a:tabLst>
                <a:tab pos="241300" algn="l"/>
              </a:tabLst>
            </a:pPr>
            <a:r>
              <a:rPr lang="en-US" sz="2000" dirty="0" smtClean="0">
                <a:solidFill>
                  <a:srgbClr val="FF0000"/>
                </a:solidFill>
              </a:rPr>
              <a:t>QR-</a:t>
            </a:r>
            <a:r>
              <a:rPr lang="ru-RU" sz="2000" dirty="0" smtClean="0">
                <a:solidFill>
                  <a:srgbClr val="FF0000"/>
                </a:solidFill>
              </a:rPr>
              <a:t>коды</a:t>
            </a:r>
            <a:endParaRPr lang="ru-RU" sz="2000" dirty="0" smtClean="0"/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783" y="1678667"/>
            <a:ext cx="7543801" cy="424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3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800" y="891010"/>
            <a:ext cx="4201940" cy="5824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12700" marR="250825" indent="444500">
              <a:lnSpc>
                <a:spcPts val="1900"/>
              </a:lnSpc>
              <a:defRPr sz="2400" ker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r>
              <a:rPr lang="ru-RU" dirty="0" smtClean="0"/>
              <a:t>Развитие проекта</a:t>
            </a:r>
            <a:endParaRPr lang="ru-RU" dirty="0"/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В </a:t>
            </a:r>
            <a:r>
              <a:rPr lang="ru-RU" sz="2000" dirty="0">
                <a:solidFill>
                  <a:schemeClr val="tx1"/>
                </a:solidFill>
              </a:rPr>
              <a:t>результате успешного проведения и применив </a:t>
            </a:r>
            <a:r>
              <a:rPr lang="ru-RU" sz="2000" dirty="0" smtClean="0">
                <a:solidFill>
                  <a:schemeClr val="tx1"/>
                </a:solidFill>
              </a:rPr>
              <a:t>полученный </a:t>
            </a:r>
            <a:r>
              <a:rPr lang="ru-RU" sz="2000" dirty="0">
                <a:solidFill>
                  <a:schemeClr val="tx1"/>
                </a:solidFill>
              </a:rPr>
              <a:t>опыт </a:t>
            </a:r>
            <a:r>
              <a:rPr lang="ru-RU" sz="2000" dirty="0" smtClean="0">
                <a:solidFill>
                  <a:schemeClr val="tx1"/>
                </a:solidFill>
              </a:rPr>
              <a:t>«первой» волны</a:t>
            </a:r>
            <a:r>
              <a:rPr lang="ru-RU" sz="2000" dirty="0">
                <a:solidFill>
                  <a:schemeClr val="tx1"/>
                </a:solidFill>
              </a:rPr>
              <a:t>, проект планируется развивать в других районах Москвы и выйти в другие </a:t>
            </a:r>
            <a:r>
              <a:rPr lang="ru-RU" sz="2000" dirty="0" smtClean="0">
                <a:solidFill>
                  <a:schemeClr val="tx1"/>
                </a:solidFill>
              </a:rPr>
              <a:t>регионы. Одним из результатов проекта стало партнерство с другим фестивалем- «Поэзия на стенах»</a:t>
            </a:r>
            <a:endParaRPr lang="ru-RU" sz="2000" dirty="0">
              <a:solidFill>
                <a:schemeClr val="tx1"/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</a:pPr>
            <a:endParaRPr lang="ru-RU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</a:pPr>
            <a:endParaRPr lang="ru-RU" sz="2000" dirty="0">
              <a:solidFill>
                <a:schemeClr val="tx1"/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7"/>
          <p:cNvSpPr/>
          <p:nvPr/>
        </p:nvSpPr>
        <p:spPr>
          <a:xfrm>
            <a:off x="5049671" y="1364776"/>
            <a:ext cx="3739487" cy="53840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396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7" y="0"/>
            <a:ext cx="1083281" cy="6858000"/>
          </a:xfrm>
          <a:prstGeom prst="rect">
            <a:avLst/>
          </a:prstGeom>
        </p:spPr>
      </p:pic>
      <p:sp>
        <p:nvSpPr>
          <p:cNvPr id="7" name="Название 1"/>
          <p:cNvSpPr>
            <a:spLocks noGrp="1"/>
          </p:cNvSpPr>
          <p:nvPr>
            <p:ph type="ctrTitle"/>
          </p:nvPr>
        </p:nvSpPr>
        <p:spPr>
          <a:xfrm>
            <a:off x="2286000" y="2673755"/>
            <a:ext cx="5906277" cy="1999132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</a:br>
            <a:r>
              <a:rPr lang="ru-RU" sz="2000" dirty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СПАСИБО ЗА </a:t>
            </a:r>
            <a:r>
              <a:rPr lang="ru-RU" sz="2000" b="1" dirty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ВНИМАНИЕ</a:t>
            </a:r>
            <a:r>
              <a:rPr lang="ru-RU" sz="2000" b="1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!</a:t>
            </a:r>
            <a:br>
              <a:rPr lang="ru-RU" sz="2000" b="1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</a:br>
            <a:r>
              <a:rPr lang="ru-RU" sz="2000" dirty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</a:br>
            <a:r>
              <a:rPr lang="ru-RU" sz="2000" dirty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Андрей Лисицкий, кандидат культурологии, </a:t>
            </a:r>
            <a:r>
              <a:rPr lang="ru-RU" sz="2000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директор библиотеки </a:t>
            </a:r>
            <a:r>
              <a:rPr lang="ru-RU" sz="2000" dirty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им Ф.М. </a:t>
            </a:r>
            <a:r>
              <a:rPr lang="ru-RU" sz="2000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Достоевского,  </a:t>
            </a:r>
            <a:r>
              <a:rPr lang="ru-RU" sz="2000" dirty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ГБУК </a:t>
            </a:r>
            <a:r>
              <a:rPr lang="ru-RU" sz="2000" dirty="0" err="1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г.Москвы</a:t>
            </a:r>
            <a:r>
              <a:rPr lang="ru-RU" sz="2000" dirty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 «ЦБС ЦАО». </a:t>
            </a:r>
            <a:r>
              <a:rPr lang="ru-RU" sz="2000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</a:br>
            <a:r>
              <a:rPr lang="ru-RU" sz="2000" dirty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e-mail</a:t>
            </a:r>
            <a:r>
              <a:rPr lang="en-US" sz="200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: </a:t>
            </a:r>
            <a:r>
              <a:rPr lang="en-US" sz="200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volg</a:t>
            </a:r>
            <a:r>
              <a:rPr lang="en-US" sz="200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lis@gmail.com</a:t>
            </a:r>
            <a:r>
              <a:rPr lang="ru-RU" sz="2000" dirty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</a:br>
            <a:r>
              <a:rPr lang="ru-RU" sz="1800" dirty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/>
            </a:r>
            <a:br>
              <a:rPr lang="ru-RU" sz="1800" dirty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 </a:t>
            </a:r>
            <a:endParaRPr lang="ru-RU" sz="1800" dirty="0">
              <a:solidFill>
                <a:srgbClr val="FF0000"/>
              </a:solidFill>
              <a:latin typeface="Irma Text Round" panose="020B0504040000060003" pitchFamily="34" charset="0"/>
              <a:ea typeface="Irma Text Round" panose="020B0504040000060003" pitchFamily="34" charset="0"/>
            </a:endParaRPr>
          </a:p>
        </p:txBody>
      </p:sp>
      <p:sp>
        <p:nvSpPr>
          <p:cNvPr id="4" name="object 11"/>
          <p:cNvSpPr/>
          <p:nvPr/>
        </p:nvSpPr>
        <p:spPr>
          <a:xfrm>
            <a:off x="6141492" y="-427940"/>
            <a:ext cx="3002507" cy="3101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72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4530" y="967485"/>
            <a:ext cx="3727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История идеи</a:t>
            </a:r>
            <a:endParaRPr lang="ru-RU" sz="3600" b="1" dirty="0">
              <a:solidFill>
                <a:srgbClr val="FF0000"/>
              </a:solidFill>
              <a:latin typeface="Irma Text Round" panose="020B0504040000060003" pitchFamily="34" charset="0"/>
              <a:ea typeface="Irma Text Round" panose="020B05040400000600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71774" y="1817721"/>
            <a:ext cx="7173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Irma Text Round" panose="020B0504040000060003" pitchFamily="34" charset="0"/>
              <a:ea typeface="Irma Text Round" panose="020B0504040000060003" pitchFamily="34" charset="0"/>
            </a:endParaRPr>
          </a:p>
          <a:p>
            <a:endParaRPr lang="ru-RU" sz="1200" dirty="0">
              <a:latin typeface="Irma Text Round" panose="020B0504040000060003" pitchFamily="34" charset="0"/>
              <a:ea typeface="Irma Text Round" panose="020B0504040000060003" pitchFamily="34" charset="0"/>
            </a:endParaRPr>
          </a:p>
          <a:p>
            <a:endParaRPr lang="ru-RU" sz="1200" dirty="0">
              <a:latin typeface="Irma Text Round" panose="020B0504040000060003" pitchFamily="34" charset="0"/>
              <a:ea typeface="Irma Text Round" panose="020B0504040000060003" pitchFamily="34" charset="0"/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288" y="0"/>
            <a:ext cx="3477768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cdn-s-static.arzamas.academy/uploads/ckeditor/pictures/3034/content_5_____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808" y="1817721"/>
            <a:ext cx="3689573" cy="38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83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799" y="891010"/>
            <a:ext cx="4393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r>
              <a:rPr lang="ru-RU" sz="2400" dirty="0" smtClean="0">
                <a:solidFill>
                  <a:srgbClr val="FF0000"/>
                </a:solidFill>
              </a:rPr>
              <a:t>От </a:t>
            </a:r>
            <a:r>
              <a:rPr lang="ru-RU" sz="2400" dirty="0">
                <a:solidFill>
                  <a:srgbClr val="FF0000"/>
                </a:solidFill>
              </a:rPr>
              <a:t>визуального текста к литературному и </a:t>
            </a:r>
            <a:r>
              <a:rPr lang="ru-RU" sz="2400" dirty="0" smtClean="0">
                <a:solidFill>
                  <a:srgbClr val="FF0000"/>
                </a:solidFill>
              </a:rPr>
              <a:t>обратно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71774" y="1817721"/>
            <a:ext cx="7173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Irma Text Round" panose="020B0504040000060003" pitchFamily="34" charset="0"/>
              <a:ea typeface="Irma Text Round" panose="020B0504040000060003" pitchFamily="34" charset="0"/>
            </a:endParaRPr>
          </a:p>
          <a:p>
            <a:endParaRPr lang="ru-RU" sz="1200" dirty="0">
              <a:latin typeface="Irma Text Round" panose="020B0504040000060003" pitchFamily="34" charset="0"/>
              <a:ea typeface="Irma Text Round" panose="020B0504040000060003" pitchFamily="34" charset="0"/>
            </a:endParaRPr>
          </a:p>
          <a:p>
            <a:endParaRPr lang="ru-RU" sz="1200" dirty="0">
              <a:latin typeface="Irma Text Round" panose="020B0504040000060003" pitchFamily="34" charset="0"/>
              <a:ea typeface="Irma Text Round" panose="020B0504040000060003" pitchFamily="34" charset="0"/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g-fotki.yandex.ru/get/3512/ee-777-ee.3f/0_14de8_5c425037_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462" y="2516981"/>
            <a:ext cx="5627121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28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3708" y="410273"/>
            <a:ext cx="4158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Что такое паблик-арт</a:t>
            </a:r>
            <a:endParaRPr lang="ru-RU" sz="3600" b="1" dirty="0">
              <a:solidFill>
                <a:srgbClr val="FF0000"/>
              </a:solidFill>
              <a:latin typeface="Irma Text Round" panose="020B0504040000060003" pitchFamily="34" charset="0"/>
              <a:ea typeface="Irma Text Round" panose="020B05040400000600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71774" y="1817721"/>
            <a:ext cx="7173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Irma Text Round" panose="020B0504040000060003" pitchFamily="34" charset="0"/>
              <a:ea typeface="Irma Text Round" panose="020B0504040000060003" pitchFamily="34" charset="0"/>
            </a:endParaRPr>
          </a:p>
          <a:p>
            <a:endParaRPr lang="ru-RU" sz="1200" dirty="0">
              <a:latin typeface="Irma Text Round" panose="020B0504040000060003" pitchFamily="34" charset="0"/>
              <a:ea typeface="Irma Text Round" panose="020B0504040000060003" pitchFamily="34" charset="0"/>
            </a:endParaRPr>
          </a:p>
          <a:p>
            <a:endParaRPr lang="ru-RU" sz="1200" dirty="0">
              <a:latin typeface="Irma Text Round" panose="020B0504040000060003" pitchFamily="34" charset="0"/>
              <a:ea typeface="Irma Text Round" panose="020B0504040000060003" pitchFamily="34" charset="0"/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288" y="0"/>
            <a:ext cx="3477768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2" descr="3D картины на стенах домов www.krasfun.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94" y="1290650"/>
            <a:ext cx="4188294" cy="399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fbcdn-sphotos-f-a.akamaihd.net/hphotos-ak-xpa1/v/t1.0-9/1395126_10202013672198389_445153434_n.jpg?oh=e6d40f8764b3fd9cf5e8114708ff871d&amp;oe=54AF34A8&amp;__gda__=1420657011_e8cb29ff11cf1440b1357a51272a585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603" y="1962537"/>
            <a:ext cx="3996075" cy="29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1263" y="4954048"/>
            <a:ext cx="64043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Паблик-арт (общественное искусство; искусство в общественном пространстве; англ. </a:t>
            </a:r>
            <a:r>
              <a:rPr lang="ru-RU" dirty="0" err="1">
                <a:solidFill>
                  <a:srgbClr val="FF0000"/>
                </a:solidFill>
              </a:rPr>
              <a:t>public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art</a:t>
            </a:r>
            <a:r>
              <a:rPr lang="ru-RU" dirty="0">
                <a:solidFill>
                  <a:srgbClr val="FF0000"/>
                </a:solidFill>
              </a:rPr>
              <a:t>) — искусство в городской среде, ориентированное на неподготовленного зрителя и подразумевающее коммуникацию с городским пространством.</a:t>
            </a:r>
          </a:p>
        </p:txBody>
      </p:sp>
    </p:spTree>
    <p:extLst>
      <p:ext uri="{BB962C8B-B14F-4D97-AF65-F5344CB8AC3E}">
        <p14:creationId xmlns:p14="http://schemas.microsoft.com/office/powerpoint/2010/main" val="144365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800" y="245660"/>
            <a:ext cx="429747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Коломна  «яблочно-книжный» Фестиваль </a:t>
            </a:r>
            <a:r>
              <a:rPr lang="ru-RU" sz="2400" dirty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«Антоновские </a:t>
            </a:r>
            <a:r>
              <a:rPr lang="ru-RU" sz="2400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яблоки». Писатель </a:t>
            </a:r>
            <a:r>
              <a:rPr lang="ru-RU" sz="2400" dirty="0" err="1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Б.Пильняк</a:t>
            </a:r>
            <a:r>
              <a:rPr lang="ru-RU" sz="2400" dirty="0" smtClean="0">
                <a:solidFill>
                  <a:srgbClr val="FF0000"/>
                </a:solidFill>
                <a:latin typeface="Irma Text Round" panose="020B0504040000060003" pitchFamily="34" charset="0"/>
                <a:ea typeface="Irma Text Round" panose="020B0504040000060003" pitchFamily="34" charset="0"/>
              </a:rPr>
              <a:t> в детстве</a:t>
            </a:r>
            <a:endParaRPr lang="ru-RU" sz="2400" dirty="0">
              <a:solidFill>
                <a:srgbClr val="FF0000"/>
              </a:solidFill>
              <a:latin typeface="Irma Text Round" panose="020B0504040000060003" pitchFamily="34" charset="0"/>
              <a:ea typeface="Irma Text Round" panose="020B0504040000060003" pitchFamily="34" charset="0"/>
            </a:endParaRPr>
          </a:p>
          <a:p>
            <a:endParaRPr lang="ru-RU" sz="3600" b="1" dirty="0">
              <a:solidFill>
                <a:srgbClr val="FF0000"/>
              </a:solidFill>
              <a:latin typeface="Irma Text Round" panose="020B0504040000060003" pitchFamily="34" charset="0"/>
              <a:ea typeface="Irma Text Round" panose="020B0504040000060003" pitchFamily="34" charset="0"/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288" y="0"/>
            <a:ext cx="3477768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2" descr="https://scontent-b-ams.xx.fbcdn.net/hphotos-xap1/v/t1.0-9/10665735_375748205922249_3220573435743908608_n.jpg?oh=b3151ed51b6956a7efcd6b7b68b8ea44&amp;oe=54C0914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99" y="2134411"/>
            <a:ext cx="3404157" cy="45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scontent-b-ams.xx.fbcdn.net/hphotos-xpa1/v/t1.0-9/10628545_375748795922190_7794069206144004265_n.jpg?oh=dd67c4e3552ac9c8c40fa95e025d4a20&amp;oe=54B05A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65" y="2134411"/>
            <a:ext cx="3008413" cy="448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36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799" y="891010"/>
            <a:ext cx="4393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r>
              <a:rPr lang="ru-RU" sz="2400" kern="0" dirty="0" smtClean="0">
                <a:solidFill>
                  <a:srgbClr val="FF0000"/>
                </a:solidFill>
              </a:rPr>
              <a:t>Москва</a:t>
            </a:r>
            <a:r>
              <a:rPr lang="ru-RU" sz="2400" kern="0" dirty="0">
                <a:solidFill>
                  <a:srgbClr val="FF0000"/>
                </a:solidFill>
              </a:rPr>
              <a:t>. Фестиваль «Лучший город </a:t>
            </a:r>
            <a:r>
              <a:rPr lang="ru-RU" sz="2400" kern="0" dirty="0" smtClean="0">
                <a:solidFill>
                  <a:srgbClr val="FF0000"/>
                </a:solidFill>
              </a:rPr>
              <a:t>Земли». Стихотворение </a:t>
            </a:r>
            <a:r>
              <a:rPr lang="ru-RU" sz="2400" kern="0" dirty="0" err="1" smtClean="0">
                <a:solidFill>
                  <a:srgbClr val="FF0000"/>
                </a:solidFill>
              </a:rPr>
              <a:t>М.Ю.Лермонтова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scontent-a-ams.xx.fbcdn.net/hphotos-xap1/v/t1.0-9/1471799_10202007625967237_1914534019_n.jpg?oh=f65ec739d769c14ee5892122a0c1067b&amp;oe=54C2F7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349" y="1288485"/>
            <a:ext cx="3699578" cy="493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811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0"/>
            <a:ext cx="559910" cy="6221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799" y="891010"/>
            <a:ext cx="4393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latin typeface="Irma Text Round" panose="020B0504040000060003" pitchFamily="34" charset="0"/>
                <a:ea typeface="Irma Text Round" panose="020B0504040000060003" pitchFamily="34" charset="0"/>
              </a:defRPr>
            </a:lvl1pPr>
          </a:lstStyle>
          <a:p>
            <a:r>
              <a:rPr lang="ru-RU" sz="2400" kern="0" dirty="0" smtClean="0">
                <a:solidFill>
                  <a:srgbClr val="FF0000"/>
                </a:solidFill>
              </a:rPr>
              <a:t>Боровск</a:t>
            </a:r>
            <a:r>
              <a:rPr lang="ru-RU" sz="2400" kern="0" dirty="0">
                <a:solidFill>
                  <a:srgbClr val="FF0000"/>
                </a:solidFill>
              </a:rPr>
              <a:t>. Художник </a:t>
            </a:r>
            <a:r>
              <a:rPr lang="ru-RU" sz="2400" kern="0" dirty="0" err="1" smtClean="0">
                <a:solidFill>
                  <a:srgbClr val="FF0000"/>
                </a:solidFill>
              </a:rPr>
              <a:t>В.Овчинников</a:t>
            </a:r>
            <a:r>
              <a:rPr lang="ru-RU" sz="2400" kern="0" dirty="0" smtClean="0">
                <a:solidFill>
                  <a:srgbClr val="FF0000"/>
                </a:solidFill>
              </a:rPr>
              <a:t>. Письмо</a:t>
            </a:r>
            <a:r>
              <a:rPr lang="en-US" sz="2400" kern="0" dirty="0" smtClean="0">
                <a:solidFill>
                  <a:srgbClr val="FF0000"/>
                </a:solidFill>
              </a:rPr>
              <a:t> </a:t>
            </a:r>
            <a:r>
              <a:rPr lang="ru-RU" sz="2400" kern="0" dirty="0" err="1" smtClean="0">
                <a:solidFill>
                  <a:srgbClr val="FF0000"/>
                </a:solidFill>
              </a:rPr>
              <a:t>К.Э.Циолковского</a:t>
            </a:r>
            <a:r>
              <a:rPr lang="ru-RU" sz="2400" kern="0" dirty="0" smtClean="0">
                <a:solidFill>
                  <a:srgbClr val="FF0000"/>
                </a:solidFill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d.dymova\Desktop\Attachments_umanetsster@gmail.com_2015-11-11_13-12-36\лого_корп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0"/>
            <a:ext cx="3698544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mochaloff.ru/borovsk/DSC_00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90" y="2829671"/>
            <a:ext cx="4379559" cy="291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Скучные стены лучший холст для художника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649" y="2760644"/>
            <a:ext cx="3345635" cy="297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6"/>
          <p:cNvSpPr/>
          <p:nvPr/>
        </p:nvSpPr>
        <p:spPr>
          <a:xfrm>
            <a:off x="8275637" y="5981701"/>
            <a:ext cx="868361" cy="8762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768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5919</TotalTime>
  <Words>758</Words>
  <Application>Microsoft Office PowerPoint</Application>
  <PresentationFormat>Экран (4:3)</PresentationFormat>
  <Paragraphs>162</Paragraphs>
  <Slides>36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Irma Text Round</vt:lpstr>
      <vt:lpstr>Times New Roman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СПАСИБО ЗА ВНИМАНИЕ!  Андрей Лисицкий, кандидат культурологии, директор библиотеки им Ф.М. Достоевского,  ГБУК г.Москвы «ЦБС ЦАО».   e-mail: volglis@gmail.com    </vt:lpstr>
    </vt:vector>
  </TitlesOfParts>
  <Company>ddddd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dddddd dddd</dc:creator>
  <cp:lastModifiedBy>volglis</cp:lastModifiedBy>
  <cp:revision>368</cp:revision>
  <dcterms:created xsi:type="dcterms:W3CDTF">2015-05-29T00:46:42Z</dcterms:created>
  <dcterms:modified xsi:type="dcterms:W3CDTF">2016-11-09T08:05:51Z</dcterms:modified>
</cp:coreProperties>
</file>