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2" r:id="rId1"/>
  </p:sldMasterIdLst>
  <p:notesMasterIdLst>
    <p:notesMasterId r:id="rId16"/>
  </p:notesMasterIdLst>
  <p:handoutMasterIdLst>
    <p:handoutMasterId r:id="rId17"/>
  </p:handoutMasterIdLst>
  <p:sldIdLst>
    <p:sldId id="348" r:id="rId2"/>
    <p:sldId id="350" r:id="rId3"/>
    <p:sldId id="351" r:id="rId4"/>
    <p:sldId id="343" r:id="rId5"/>
    <p:sldId id="353" r:id="rId6"/>
    <p:sldId id="359" r:id="rId7"/>
    <p:sldId id="363" r:id="rId8"/>
    <p:sldId id="354" r:id="rId9"/>
    <p:sldId id="356" r:id="rId10"/>
    <p:sldId id="357" r:id="rId11"/>
    <p:sldId id="361" r:id="rId12"/>
    <p:sldId id="358" r:id="rId13"/>
    <p:sldId id="360" r:id="rId14"/>
    <p:sldId id="352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4BA"/>
    <a:srgbClr val="0075FF"/>
    <a:srgbClr val="97963E"/>
    <a:srgbClr val="E5E5E5"/>
    <a:srgbClr val="92AABC"/>
    <a:srgbClr val="576C83"/>
    <a:srgbClr val="6599FF"/>
    <a:srgbClr val="787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8"/>
    <p:restoredTop sz="95152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9" d="100"/>
          <a:sy n="109" d="100"/>
        </p:scale>
        <p:origin x="41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438A972-7BAD-3E40-AB60-C6185F2091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B007C8-0F43-1143-B4FA-D3702DEAF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A7C44-F244-EE45-A4DB-B83C878A9690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2A537C-F3C9-FA40-B3E8-27952E2EB1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0C81C7-E27D-344A-8A02-895AAB670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D81E0-5E15-F446-A249-D3F6E90B9D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88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55ADB-6694-6243-8AEB-26D4E8536EB9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A489F-0FDC-E94E-A729-BDBF2F8B80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31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47926-9E2A-9643-B443-64BA0D3E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F8084E-5D6B-8648-BD5F-F03C63F9D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55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-with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91575AAC-A214-B24D-8786-D83D226351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86041" y="2062690"/>
            <a:ext cx="3995826" cy="4795309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2F83F77-1D39-6E47-B970-D64B8E16A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" name="Marcador de número de diapositiva 9">
            <a:extLst>
              <a:ext uri="{FF2B5EF4-FFF2-40B4-BE49-F238E27FC236}">
                <a16:creationId xmlns:a16="http://schemas.microsoft.com/office/drawing/2014/main" id="{403CF204-B5CE-444A-A4CC-A0F86C03B265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F679A4D-C13F-2041-83E5-DADB12F341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7DD8BE53-1BBF-47B3-A920-13648F2C3C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350" y="774894"/>
            <a:ext cx="3848099" cy="608310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C00F-D29A-4998-B1C9-354E67EE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511" y="6202114"/>
            <a:ext cx="2743200" cy="365125"/>
          </a:xfrm>
        </p:spPr>
        <p:txBody>
          <a:bodyPr/>
          <a:lstStyle/>
          <a:p>
            <a:fld id="{CEBA002E-7A2A-4233-9546-2749B6F88DDC}" type="slidenum">
              <a:rPr lang="en-ID" smtClean="0"/>
              <a:t>‹#›</a:t>
            </a:fld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59F32-F898-4AEA-933E-DBFA3E5F4CC3}"/>
              </a:ext>
            </a:extLst>
          </p:cNvPr>
          <p:cNvSpPr/>
          <p:nvPr userDrawn="1"/>
        </p:nvSpPr>
        <p:spPr>
          <a:xfrm>
            <a:off x="11461174" y="0"/>
            <a:ext cx="730826" cy="2123659"/>
          </a:xfrm>
          <a:prstGeom prst="rect">
            <a:avLst/>
          </a:prstGeom>
          <a:solidFill>
            <a:srgbClr val="163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93E0BA-3CB0-45CF-9954-2C6249F4D786}"/>
              </a:ext>
            </a:extLst>
          </p:cNvPr>
          <p:cNvGrpSpPr/>
          <p:nvPr userDrawn="1"/>
        </p:nvGrpSpPr>
        <p:grpSpPr>
          <a:xfrm rot="5400000">
            <a:off x="9167194" y="1465364"/>
            <a:ext cx="1224842" cy="816347"/>
            <a:chOff x="855433" y="5317259"/>
            <a:chExt cx="1224842" cy="816347"/>
          </a:xfrm>
          <a:solidFill>
            <a:schemeClr val="bg1">
              <a:lumMod val="85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E2F857-C680-42B4-B9D6-771C2BFE7764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C86518-B3B5-4B6E-A58C-C4DE4B6F8656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F48B88-FB93-4B03-89CD-03082F58155F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0B6497-F070-4A12-9ADB-E1CA9C56CEBE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49391D-2419-48DD-ADA4-BC085D21C1CC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487095-8B1B-46BA-965A-1BA50407598F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350D5F-141D-4FF3-B6FD-8B40381856C1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9B449FB-3CBF-4FBD-8770-21F2D371D791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97F40A-EA46-4699-8B75-32FCE84CAB84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C982F1-246D-4E4F-951B-97E931BAB983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ED453-C13A-4E86-B08C-60DC8DF9B0B0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D8405-C33E-43DC-9DE7-002FA60A8507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B2D1B1C-3672-4D20-9F6F-1281FCA3A853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370720-9D8A-4EC1-B603-53059577EA9B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E9F5523-FB32-4B47-BA24-79F1B6DD0912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137D84D-C006-4FA0-9D96-F4469C12975A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83C33F-7D3E-42E2-A099-1EFECAC6146C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651EF9D-D812-4DE6-82A1-E6DC5DE73B80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3BA6EE-9D24-4719-9736-DB47F0715047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6900B1-2CB6-4F50-BD60-993693A92F8B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DDBB9A9-0251-46BF-B04B-AEA5CE617752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CDFF0B-9E8B-4B80-9D29-ADDBBB8FBBF7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33CE82-38F4-4BF9-8AD6-ABE858B48181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F65693A-4EE8-4427-A805-0265F01D2260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32404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7DD8BE53-1BBF-47B3-A920-13648F2C3C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A863AB08-686B-4D7F-B4CB-75272EDEAB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7704" y="2777868"/>
            <a:ext cx="1288296" cy="1288296"/>
          </a:xfrm>
          <a:custGeom>
            <a:avLst/>
            <a:gdLst>
              <a:gd name="connsiteX0" fmla="*/ 644148 w 1288296"/>
              <a:gd name="connsiteY0" fmla="*/ 0 h 1288296"/>
              <a:gd name="connsiteX1" fmla="*/ 1288296 w 1288296"/>
              <a:gd name="connsiteY1" fmla="*/ 644148 h 1288296"/>
              <a:gd name="connsiteX2" fmla="*/ 644148 w 1288296"/>
              <a:gd name="connsiteY2" fmla="*/ 1288296 h 1288296"/>
              <a:gd name="connsiteX3" fmla="*/ 0 w 1288296"/>
              <a:gd name="connsiteY3" fmla="*/ 644148 h 1288296"/>
              <a:gd name="connsiteX4" fmla="*/ 644148 w 1288296"/>
              <a:gd name="connsiteY4" fmla="*/ 0 h 128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296" h="1288296">
                <a:moveTo>
                  <a:pt x="644148" y="0"/>
                </a:moveTo>
                <a:cubicBezTo>
                  <a:pt x="999901" y="0"/>
                  <a:pt x="1288296" y="288395"/>
                  <a:pt x="1288296" y="644148"/>
                </a:cubicBezTo>
                <a:cubicBezTo>
                  <a:pt x="1288296" y="999901"/>
                  <a:pt x="999901" y="1288296"/>
                  <a:pt x="644148" y="1288296"/>
                </a:cubicBezTo>
                <a:cubicBezTo>
                  <a:pt x="288395" y="1288296"/>
                  <a:pt x="0" y="999901"/>
                  <a:pt x="0" y="644148"/>
                </a:cubicBezTo>
                <a:cubicBezTo>
                  <a:pt x="0" y="288395"/>
                  <a:pt x="288395" y="0"/>
                  <a:pt x="64414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C00F-D29A-4998-B1C9-354E67EE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511" y="6202114"/>
            <a:ext cx="2743200" cy="365125"/>
          </a:xfrm>
        </p:spPr>
        <p:txBody>
          <a:bodyPr/>
          <a:lstStyle/>
          <a:p>
            <a:fld id="{CEBA002E-7A2A-4233-9546-2749B6F88D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894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E87E9A-2E9D-4FFF-84A9-C55793A8E254}"/>
              </a:ext>
            </a:extLst>
          </p:cNvPr>
          <p:cNvSpPr/>
          <p:nvPr userDrawn="1"/>
        </p:nvSpPr>
        <p:spPr>
          <a:xfrm>
            <a:off x="7372350" y="0"/>
            <a:ext cx="4819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E699341-0B1C-405E-AA63-2575FE1D4E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1304" y="2735905"/>
            <a:ext cx="1595496" cy="1595496"/>
          </a:xfrm>
          <a:custGeom>
            <a:avLst/>
            <a:gdLst>
              <a:gd name="connsiteX0" fmla="*/ 797748 w 1595496"/>
              <a:gd name="connsiteY0" fmla="*/ 0 h 1595496"/>
              <a:gd name="connsiteX1" fmla="*/ 1595496 w 1595496"/>
              <a:gd name="connsiteY1" fmla="*/ 797748 h 1595496"/>
              <a:gd name="connsiteX2" fmla="*/ 797748 w 1595496"/>
              <a:gd name="connsiteY2" fmla="*/ 1595496 h 1595496"/>
              <a:gd name="connsiteX3" fmla="*/ 0 w 1595496"/>
              <a:gd name="connsiteY3" fmla="*/ 797748 h 1595496"/>
              <a:gd name="connsiteX4" fmla="*/ 797748 w 1595496"/>
              <a:gd name="connsiteY4" fmla="*/ 0 h 159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496" h="1595496">
                <a:moveTo>
                  <a:pt x="797748" y="0"/>
                </a:moveTo>
                <a:cubicBezTo>
                  <a:pt x="1238332" y="0"/>
                  <a:pt x="1595496" y="357164"/>
                  <a:pt x="1595496" y="797748"/>
                </a:cubicBezTo>
                <a:cubicBezTo>
                  <a:pt x="1595496" y="1238332"/>
                  <a:pt x="1238332" y="1595496"/>
                  <a:pt x="797748" y="1595496"/>
                </a:cubicBezTo>
                <a:cubicBezTo>
                  <a:pt x="357164" y="1595496"/>
                  <a:pt x="0" y="1238332"/>
                  <a:pt x="0" y="797748"/>
                </a:cubicBezTo>
                <a:cubicBezTo>
                  <a:pt x="0" y="357164"/>
                  <a:pt x="357164" y="0"/>
                  <a:pt x="79774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noFill/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57AAA64-288B-403F-AF58-79A220A91E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25202" y="2735905"/>
            <a:ext cx="1595496" cy="1595496"/>
          </a:xfrm>
          <a:custGeom>
            <a:avLst/>
            <a:gdLst>
              <a:gd name="connsiteX0" fmla="*/ 797748 w 1595496"/>
              <a:gd name="connsiteY0" fmla="*/ 0 h 1595496"/>
              <a:gd name="connsiteX1" fmla="*/ 1595496 w 1595496"/>
              <a:gd name="connsiteY1" fmla="*/ 797748 h 1595496"/>
              <a:gd name="connsiteX2" fmla="*/ 797748 w 1595496"/>
              <a:gd name="connsiteY2" fmla="*/ 1595496 h 1595496"/>
              <a:gd name="connsiteX3" fmla="*/ 0 w 1595496"/>
              <a:gd name="connsiteY3" fmla="*/ 797748 h 1595496"/>
              <a:gd name="connsiteX4" fmla="*/ 797748 w 1595496"/>
              <a:gd name="connsiteY4" fmla="*/ 0 h 159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496" h="1595496">
                <a:moveTo>
                  <a:pt x="797748" y="0"/>
                </a:moveTo>
                <a:cubicBezTo>
                  <a:pt x="1238332" y="0"/>
                  <a:pt x="1595496" y="357164"/>
                  <a:pt x="1595496" y="797748"/>
                </a:cubicBezTo>
                <a:cubicBezTo>
                  <a:pt x="1595496" y="1238332"/>
                  <a:pt x="1238332" y="1595496"/>
                  <a:pt x="797748" y="1595496"/>
                </a:cubicBezTo>
                <a:cubicBezTo>
                  <a:pt x="357164" y="1595496"/>
                  <a:pt x="0" y="1238332"/>
                  <a:pt x="0" y="797748"/>
                </a:cubicBezTo>
                <a:cubicBezTo>
                  <a:pt x="0" y="357164"/>
                  <a:pt x="357164" y="0"/>
                  <a:pt x="79774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noFill/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5CEA04F-639E-463E-8A85-00F053DE4A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79100" y="2735905"/>
            <a:ext cx="1595496" cy="1595496"/>
          </a:xfrm>
          <a:custGeom>
            <a:avLst/>
            <a:gdLst>
              <a:gd name="connsiteX0" fmla="*/ 797748 w 1595496"/>
              <a:gd name="connsiteY0" fmla="*/ 0 h 1595496"/>
              <a:gd name="connsiteX1" fmla="*/ 1595496 w 1595496"/>
              <a:gd name="connsiteY1" fmla="*/ 797748 h 1595496"/>
              <a:gd name="connsiteX2" fmla="*/ 797748 w 1595496"/>
              <a:gd name="connsiteY2" fmla="*/ 1595496 h 1595496"/>
              <a:gd name="connsiteX3" fmla="*/ 0 w 1595496"/>
              <a:gd name="connsiteY3" fmla="*/ 797748 h 1595496"/>
              <a:gd name="connsiteX4" fmla="*/ 797748 w 1595496"/>
              <a:gd name="connsiteY4" fmla="*/ 0 h 159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496" h="1595496">
                <a:moveTo>
                  <a:pt x="797748" y="0"/>
                </a:moveTo>
                <a:cubicBezTo>
                  <a:pt x="1238332" y="0"/>
                  <a:pt x="1595496" y="357164"/>
                  <a:pt x="1595496" y="797748"/>
                </a:cubicBezTo>
                <a:cubicBezTo>
                  <a:pt x="1595496" y="1238332"/>
                  <a:pt x="1238332" y="1595496"/>
                  <a:pt x="797748" y="1595496"/>
                </a:cubicBezTo>
                <a:cubicBezTo>
                  <a:pt x="357164" y="1595496"/>
                  <a:pt x="0" y="1238332"/>
                  <a:pt x="0" y="797748"/>
                </a:cubicBezTo>
                <a:cubicBezTo>
                  <a:pt x="0" y="357164"/>
                  <a:pt x="357164" y="0"/>
                  <a:pt x="79774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noFill/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06E0834-68CB-47CD-8249-1A02453676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17406" y="2735905"/>
            <a:ext cx="1595496" cy="1595496"/>
          </a:xfrm>
          <a:custGeom>
            <a:avLst/>
            <a:gdLst>
              <a:gd name="connsiteX0" fmla="*/ 797748 w 1595496"/>
              <a:gd name="connsiteY0" fmla="*/ 0 h 1595496"/>
              <a:gd name="connsiteX1" fmla="*/ 1595496 w 1595496"/>
              <a:gd name="connsiteY1" fmla="*/ 797748 h 1595496"/>
              <a:gd name="connsiteX2" fmla="*/ 797748 w 1595496"/>
              <a:gd name="connsiteY2" fmla="*/ 1595496 h 1595496"/>
              <a:gd name="connsiteX3" fmla="*/ 0 w 1595496"/>
              <a:gd name="connsiteY3" fmla="*/ 797748 h 1595496"/>
              <a:gd name="connsiteX4" fmla="*/ 797748 w 1595496"/>
              <a:gd name="connsiteY4" fmla="*/ 0 h 159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496" h="1595496">
                <a:moveTo>
                  <a:pt x="797748" y="0"/>
                </a:moveTo>
                <a:cubicBezTo>
                  <a:pt x="1238332" y="0"/>
                  <a:pt x="1595496" y="357164"/>
                  <a:pt x="1595496" y="797748"/>
                </a:cubicBezTo>
                <a:cubicBezTo>
                  <a:pt x="1595496" y="1238332"/>
                  <a:pt x="1238332" y="1595496"/>
                  <a:pt x="797748" y="1595496"/>
                </a:cubicBezTo>
                <a:cubicBezTo>
                  <a:pt x="357164" y="1595496"/>
                  <a:pt x="0" y="1238332"/>
                  <a:pt x="0" y="797748"/>
                </a:cubicBezTo>
                <a:cubicBezTo>
                  <a:pt x="0" y="357164"/>
                  <a:pt x="357164" y="0"/>
                  <a:pt x="79774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noFill/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0B9E821-8967-4689-B15B-9EB6400075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74916"/>
            <a:ext cx="12192000" cy="1394848"/>
          </a:xfrm>
          <a:custGeom>
            <a:avLst/>
            <a:gdLst>
              <a:gd name="connsiteX0" fmla="*/ 0 w 12192000"/>
              <a:gd name="connsiteY0" fmla="*/ 0 h 1394848"/>
              <a:gd name="connsiteX1" fmla="*/ 12192000 w 12192000"/>
              <a:gd name="connsiteY1" fmla="*/ 0 h 1394848"/>
              <a:gd name="connsiteX2" fmla="*/ 12192000 w 12192000"/>
              <a:gd name="connsiteY2" fmla="*/ 1394848 h 1394848"/>
              <a:gd name="connsiteX3" fmla="*/ 0 w 12192000"/>
              <a:gd name="connsiteY3" fmla="*/ 1394848 h 139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94848">
                <a:moveTo>
                  <a:pt x="0" y="0"/>
                </a:moveTo>
                <a:lnTo>
                  <a:pt x="12192000" y="0"/>
                </a:lnTo>
                <a:lnTo>
                  <a:pt x="12192000" y="1394848"/>
                </a:lnTo>
                <a:lnTo>
                  <a:pt x="0" y="139484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noFill/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C00F-D29A-4998-B1C9-354E67EE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511" y="6202114"/>
            <a:ext cx="2743200" cy="365125"/>
          </a:xfrm>
        </p:spPr>
        <p:txBody>
          <a:bodyPr/>
          <a:lstStyle/>
          <a:p>
            <a:fld id="{CEBA002E-7A2A-4233-9546-2749B6F88DDC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4CF8E8-98B2-4C0A-8078-C6DC17EF2683}"/>
              </a:ext>
            </a:extLst>
          </p:cNvPr>
          <p:cNvSpPr/>
          <p:nvPr userDrawn="1"/>
        </p:nvSpPr>
        <p:spPr>
          <a:xfrm>
            <a:off x="0" y="6202114"/>
            <a:ext cx="2368274" cy="655886"/>
          </a:xfrm>
          <a:prstGeom prst="rect">
            <a:avLst/>
          </a:prstGeom>
          <a:solidFill>
            <a:srgbClr val="0E2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545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9022F63-0058-46D2-AF1B-B19D5B555C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819150"/>
            <a:ext cx="6096000" cy="60388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C00F-D29A-4998-B1C9-354E67EE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78727" y="6202114"/>
            <a:ext cx="2743200" cy="365125"/>
          </a:xfrm>
        </p:spPr>
        <p:txBody>
          <a:bodyPr/>
          <a:lstStyle/>
          <a:p>
            <a:fld id="{CEBA002E-7A2A-4233-9546-2749B6F88DDC}" type="slidenum">
              <a:rPr lang="en-ID" smtClean="0"/>
              <a:t>‹#›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C9930B-DF6B-46BE-9F54-8F166702D857}"/>
              </a:ext>
            </a:extLst>
          </p:cNvPr>
          <p:cNvSpPr/>
          <p:nvPr userDrawn="1"/>
        </p:nvSpPr>
        <p:spPr>
          <a:xfrm>
            <a:off x="6096000" y="0"/>
            <a:ext cx="6096000" cy="81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D505-CE3B-4EF0-A5AB-1AAD8CBABB58}"/>
              </a:ext>
            </a:extLst>
          </p:cNvPr>
          <p:cNvSpPr/>
          <p:nvPr userDrawn="1"/>
        </p:nvSpPr>
        <p:spPr>
          <a:xfrm>
            <a:off x="0" y="6360547"/>
            <a:ext cx="2604655" cy="501225"/>
          </a:xfrm>
          <a:prstGeom prst="rect">
            <a:avLst/>
          </a:prstGeom>
          <a:solidFill>
            <a:srgbClr val="163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1399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75DE2C4F-6D7B-422D-B452-8888B755E6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49805" y="1382485"/>
            <a:ext cx="3276600" cy="4332514"/>
          </a:xfrm>
          <a:custGeom>
            <a:avLst/>
            <a:gdLst>
              <a:gd name="connsiteX0" fmla="*/ 0 w 2400300"/>
              <a:gd name="connsiteY0" fmla="*/ 0 h 4477657"/>
              <a:gd name="connsiteX1" fmla="*/ 2400300 w 2400300"/>
              <a:gd name="connsiteY1" fmla="*/ 0 h 4477657"/>
              <a:gd name="connsiteX2" fmla="*/ 2400300 w 2400300"/>
              <a:gd name="connsiteY2" fmla="*/ 4477657 h 4477657"/>
              <a:gd name="connsiteX3" fmla="*/ 0 w 2400300"/>
              <a:gd name="connsiteY3" fmla="*/ 4477657 h 447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4477657">
                <a:moveTo>
                  <a:pt x="0" y="0"/>
                </a:moveTo>
                <a:lnTo>
                  <a:pt x="2400300" y="0"/>
                </a:lnTo>
                <a:lnTo>
                  <a:pt x="2400300" y="4477657"/>
                </a:lnTo>
                <a:lnTo>
                  <a:pt x="0" y="44776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noFill/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ID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D92A050-F644-46E8-8547-051058A5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511" y="6202114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EBA002E-7A2A-4233-9546-2749B6F88DDC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298B1-F843-445C-886D-702E32CAD0BD}"/>
              </a:ext>
            </a:extLst>
          </p:cNvPr>
          <p:cNvSpPr/>
          <p:nvPr userDrawn="1"/>
        </p:nvSpPr>
        <p:spPr>
          <a:xfrm>
            <a:off x="5048250" y="0"/>
            <a:ext cx="7143750" cy="6858000"/>
          </a:xfrm>
          <a:prstGeom prst="rect">
            <a:avLst/>
          </a:prstGeom>
          <a:solidFill>
            <a:srgbClr val="0B1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74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54D259-7CD7-438F-9BF5-D1933BE9C8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33531" y="4033660"/>
            <a:ext cx="4431800" cy="1853586"/>
          </a:xfrm>
          <a:custGeom>
            <a:avLst/>
            <a:gdLst>
              <a:gd name="connsiteX0" fmla="*/ 0 w 4431800"/>
              <a:gd name="connsiteY0" fmla="*/ 0 h 1853586"/>
              <a:gd name="connsiteX1" fmla="*/ 4431800 w 4431800"/>
              <a:gd name="connsiteY1" fmla="*/ 0 h 1853586"/>
              <a:gd name="connsiteX2" fmla="*/ 4431800 w 4431800"/>
              <a:gd name="connsiteY2" fmla="*/ 1853586 h 1853586"/>
              <a:gd name="connsiteX3" fmla="*/ 0 w 4431800"/>
              <a:gd name="connsiteY3" fmla="*/ 1853586 h 185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1800" h="1853586">
                <a:moveTo>
                  <a:pt x="0" y="0"/>
                </a:moveTo>
                <a:lnTo>
                  <a:pt x="4431800" y="0"/>
                </a:lnTo>
                <a:lnTo>
                  <a:pt x="4431800" y="1853586"/>
                </a:lnTo>
                <a:lnTo>
                  <a:pt x="0" y="185358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noFill/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E499213-89FF-4FF8-B3EC-605279864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99774" y="0"/>
            <a:ext cx="3140166" cy="6858000"/>
          </a:xfrm>
          <a:custGeom>
            <a:avLst/>
            <a:gdLst>
              <a:gd name="connsiteX0" fmla="*/ 0 w 3140166"/>
              <a:gd name="connsiteY0" fmla="*/ 0 h 6858000"/>
              <a:gd name="connsiteX1" fmla="*/ 3140166 w 3140166"/>
              <a:gd name="connsiteY1" fmla="*/ 0 h 6858000"/>
              <a:gd name="connsiteX2" fmla="*/ 3140166 w 3140166"/>
              <a:gd name="connsiteY2" fmla="*/ 6858000 h 6858000"/>
              <a:gd name="connsiteX3" fmla="*/ 0 w 314016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166" h="6858000">
                <a:moveTo>
                  <a:pt x="0" y="0"/>
                </a:moveTo>
                <a:lnTo>
                  <a:pt x="3140166" y="0"/>
                </a:lnTo>
                <a:lnTo>
                  <a:pt x="3140166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noFill/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5A539D-2FAB-4DBF-8A64-E762005A30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500" y="1385175"/>
            <a:ext cx="1631854" cy="1631854"/>
          </a:xfrm>
          <a:custGeom>
            <a:avLst/>
            <a:gdLst>
              <a:gd name="connsiteX0" fmla="*/ 815927 w 1631854"/>
              <a:gd name="connsiteY0" fmla="*/ 0 h 1631854"/>
              <a:gd name="connsiteX1" fmla="*/ 1631854 w 1631854"/>
              <a:gd name="connsiteY1" fmla="*/ 815927 h 1631854"/>
              <a:gd name="connsiteX2" fmla="*/ 815927 w 1631854"/>
              <a:gd name="connsiteY2" fmla="*/ 1631854 h 1631854"/>
              <a:gd name="connsiteX3" fmla="*/ 0 w 1631854"/>
              <a:gd name="connsiteY3" fmla="*/ 815927 h 1631854"/>
              <a:gd name="connsiteX4" fmla="*/ 815927 w 1631854"/>
              <a:gd name="connsiteY4" fmla="*/ 0 h 163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854" h="1631854">
                <a:moveTo>
                  <a:pt x="815927" y="0"/>
                </a:moveTo>
                <a:cubicBezTo>
                  <a:pt x="1266551" y="0"/>
                  <a:pt x="1631854" y="365303"/>
                  <a:pt x="1631854" y="815927"/>
                </a:cubicBezTo>
                <a:cubicBezTo>
                  <a:pt x="1631854" y="1266551"/>
                  <a:pt x="1266551" y="1631854"/>
                  <a:pt x="815927" y="1631854"/>
                </a:cubicBezTo>
                <a:cubicBezTo>
                  <a:pt x="365303" y="1631854"/>
                  <a:pt x="0" y="1266551"/>
                  <a:pt x="0" y="815927"/>
                </a:cubicBezTo>
                <a:cubicBezTo>
                  <a:pt x="0" y="365303"/>
                  <a:pt x="365303" y="0"/>
                  <a:pt x="8159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noFill/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C00F-D29A-4998-B1C9-354E67EE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511" y="6202114"/>
            <a:ext cx="2743200" cy="365125"/>
          </a:xfrm>
        </p:spPr>
        <p:txBody>
          <a:bodyPr/>
          <a:lstStyle/>
          <a:p>
            <a:fld id="{CEBA002E-7A2A-4233-9546-2749B6F88DDC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679300-8390-4CD4-A19F-86DBD8CE5A5F}"/>
              </a:ext>
            </a:extLst>
          </p:cNvPr>
          <p:cNvSpPr/>
          <p:nvPr userDrawn="1"/>
        </p:nvSpPr>
        <p:spPr>
          <a:xfrm rot="16200000">
            <a:off x="10764757" y="-696416"/>
            <a:ext cx="730826" cy="2123659"/>
          </a:xfrm>
          <a:prstGeom prst="rect">
            <a:avLst/>
          </a:prstGeom>
          <a:solidFill>
            <a:srgbClr val="163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543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284148D-3E7D-475E-AD24-B74A0E228D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701" y="613693"/>
            <a:ext cx="4187771" cy="5630614"/>
          </a:xfrm>
          <a:custGeom>
            <a:avLst/>
            <a:gdLst>
              <a:gd name="connsiteX0" fmla="*/ 0 w 4187771"/>
              <a:gd name="connsiteY0" fmla="*/ 0 h 5630614"/>
              <a:gd name="connsiteX1" fmla="*/ 4187771 w 4187771"/>
              <a:gd name="connsiteY1" fmla="*/ 0 h 5630614"/>
              <a:gd name="connsiteX2" fmla="*/ 4187771 w 4187771"/>
              <a:gd name="connsiteY2" fmla="*/ 5630614 h 5630614"/>
              <a:gd name="connsiteX3" fmla="*/ 0 w 4187771"/>
              <a:gd name="connsiteY3" fmla="*/ 5630614 h 563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7771" h="5630614">
                <a:moveTo>
                  <a:pt x="0" y="0"/>
                </a:moveTo>
                <a:lnTo>
                  <a:pt x="4187771" y="0"/>
                </a:lnTo>
                <a:lnTo>
                  <a:pt x="4187771" y="5630614"/>
                </a:lnTo>
                <a:lnTo>
                  <a:pt x="0" y="56306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noFill/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535CFE-C546-4274-BB2C-C89C9A0084B5}"/>
              </a:ext>
            </a:extLst>
          </p:cNvPr>
          <p:cNvSpPr/>
          <p:nvPr userDrawn="1"/>
        </p:nvSpPr>
        <p:spPr>
          <a:xfrm>
            <a:off x="0" y="0"/>
            <a:ext cx="3448050" cy="6858000"/>
          </a:xfrm>
          <a:prstGeom prst="rect">
            <a:avLst/>
          </a:prstGeom>
          <a:solidFill>
            <a:srgbClr val="163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D92A050-F644-46E8-8547-051058A5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511" y="6202114"/>
            <a:ext cx="2743200" cy="365125"/>
          </a:xfrm>
        </p:spPr>
        <p:txBody>
          <a:bodyPr/>
          <a:lstStyle/>
          <a:p>
            <a:fld id="{CEBA002E-7A2A-4233-9546-2749B6F88DDC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57146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9022F63-0058-46D2-AF1B-B19D5B555C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801914"/>
            <a:ext cx="12192001" cy="313277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C00F-D29A-4998-B1C9-354E67EE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511" y="6202114"/>
            <a:ext cx="2743200" cy="365125"/>
          </a:xfrm>
        </p:spPr>
        <p:txBody>
          <a:bodyPr/>
          <a:lstStyle/>
          <a:p>
            <a:fld id="{CEBA002E-7A2A-4233-9546-2749B6F88DDC}" type="slidenum">
              <a:rPr lang="en-ID" smtClean="0"/>
              <a:t>‹#›</a:t>
            </a:fld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E2D9A-AD71-4C3A-9701-A39936BF7517}"/>
              </a:ext>
            </a:extLst>
          </p:cNvPr>
          <p:cNvSpPr/>
          <p:nvPr userDrawn="1"/>
        </p:nvSpPr>
        <p:spPr>
          <a:xfrm>
            <a:off x="1" y="0"/>
            <a:ext cx="3251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906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877C7BC-802C-B846-B15C-4D33C68B4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" name="Marcador de número de diapositiva 9">
            <a:extLst>
              <a:ext uri="{FF2B5EF4-FFF2-40B4-BE49-F238E27FC236}">
                <a16:creationId xmlns:a16="http://schemas.microsoft.com/office/drawing/2014/main" id="{4C154CD6-CB6C-CB48-83B9-EC8938886B30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6A63A08-A747-E643-BBAE-C25BB2243C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slid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9DE40555-B033-D94F-928F-AC87616E2C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0845F9C0-DFCF-F046-B113-31642371E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73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2BDD6130-C846-E24A-A5CC-4B7D0EEA4F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89470"/>
            <a:ext cx="6272980" cy="5068529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7D92D7B-31C4-CC4E-85A3-E55C0BE7D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número de diapositiva 9">
            <a:extLst>
              <a:ext uri="{FF2B5EF4-FFF2-40B4-BE49-F238E27FC236}">
                <a16:creationId xmlns:a16="http://schemas.microsoft.com/office/drawing/2014/main" id="{8FF58466-B408-8445-ACF1-38A2C8E3476B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FCB3901-DB9E-4443-8092-2312CEE3B89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4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FAB576D3-6034-0942-A483-2AB950B07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81676" y="0"/>
            <a:ext cx="5210324" cy="6858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94B9A8A-F858-9843-A2D5-3B4A22286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" name="Marcador de número de diapositiva 9">
            <a:extLst>
              <a:ext uri="{FF2B5EF4-FFF2-40B4-BE49-F238E27FC236}">
                <a16:creationId xmlns:a16="http://schemas.microsoft.com/office/drawing/2014/main" id="{E7D981C1-E1ED-2144-8235-B4512687CF81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FA1E810-ED64-6D41-9C38-69BCE571449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2D2D0EA0-DBBB-B546-BB0F-0C1216D013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67979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EB13C6C9-DBA8-DA44-A5BA-B7D633ABC7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37321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7">
            <a:extLst>
              <a:ext uri="{FF2B5EF4-FFF2-40B4-BE49-F238E27FC236}">
                <a16:creationId xmlns:a16="http://schemas.microsoft.com/office/drawing/2014/main" id="{54B55A73-2209-8141-A2A8-95B7544D9D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34482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D65F626E-3C0D-C44F-BCD1-2FE0C50CC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" name="Marcador de número de diapositiva 9">
            <a:extLst>
              <a:ext uri="{FF2B5EF4-FFF2-40B4-BE49-F238E27FC236}">
                <a16:creationId xmlns:a16="http://schemas.microsoft.com/office/drawing/2014/main" id="{0D2CA750-82A1-0148-A711-0F930B21EFDF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04409AA-AACC-6A4B-85AE-6D987724C0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2D2D0EA0-DBBB-B546-BB0F-0C1216D013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28459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EB13C6C9-DBA8-DA44-A5BA-B7D633ABC7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7801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7">
            <a:extLst>
              <a:ext uri="{FF2B5EF4-FFF2-40B4-BE49-F238E27FC236}">
                <a16:creationId xmlns:a16="http://schemas.microsoft.com/office/drawing/2014/main" id="{54B55A73-2209-8141-A2A8-95B7544D9D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4962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FFBE2826-DF7A-E04C-B9F3-9128D66583BA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6062F0-F64D-C84D-8638-563B3108C0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7">
            <a:extLst>
              <a:ext uri="{FF2B5EF4-FFF2-40B4-BE49-F238E27FC236}">
                <a16:creationId xmlns:a16="http://schemas.microsoft.com/office/drawing/2014/main" id="{51089C10-3653-104B-9430-F0D30A98A8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9E51A1C8-52F0-8544-BE2E-B3B6749D2A76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853611A-04C2-3241-B937-2802B2C10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10A67FDE-358C-FE4B-AC79-67A6219B2C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62044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0DE8BB0D-EEDB-A14D-AE21-26AC6CC145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4891" y="-1"/>
            <a:ext cx="4079065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075A07DE-CF12-0649-BD11-2D55980397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1" y="3428999"/>
            <a:ext cx="4062043" cy="3428998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A04277F1-21D3-8C4D-B36F-4682A5BA75BF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25DFE7-082F-4C48-A977-B1593DD436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C6DDB2-65B2-D14F-81D8-7265EA38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76F74D-301B-6545-91CD-F5B4B5307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096B2-1C63-E044-AE74-E52ABD67A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847C-62CA-A34A-927B-BFC139F17DCE}" type="datetimeFigureOut">
              <a:rPr lang="es-ES" smtClean="0"/>
              <a:t>26/11/2024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5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5" r:id="rId9"/>
    <p:sldLayoutId id="2147484034" r:id="rId10"/>
    <p:sldLayoutId id="2147484037" r:id="rId11"/>
    <p:sldLayoutId id="2147484038" r:id="rId12"/>
    <p:sldLayoutId id="2147484039" r:id="rId13"/>
    <p:sldLayoutId id="2147484040" r:id="rId14"/>
    <p:sldLayoutId id="2147484042" r:id="rId15"/>
    <p:sldLayoutId id="2147484043" r:id="rId16"/>
    <p:sldLayoutId id="2147484044" r:id="rId17"/>
    <p:sldLayoutId id="214748404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5953" y="1224366"/>
            <a:ext cx="6943240" cy="46339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25392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67834" cy="6867834"/>
          </a:xfrm>
          <a:prstGeom prst="rect">
            <a:avLst/>
          </a:prstGeom>
        </p:spPr>
      </p:pic>
      <p:pic>
        <p:nvPicPr>
          <p:cNvPr id="6" name="Picture 2" descr="https://downloader.disk.yandex.ru/preview/66f8883cee67b456a5cb36fc9a7da610c311859c2bab181bb9e4524b6c57d69f/6659b9d1/oH91mQk4MGnTo8LgxUBNljxlgLZINZ08_DgQ5QYFpJYaJ_itPwFJXP8EluOuVn9O2nfqwrbc89CjpbggYy4RdA%3D%3D?uid=0&amp;filename=%D1%81%D0%BE%D0%B7%D0%B4%D0%B0%D0%BD%D0%BE%20%D1%81%20%D1%80%D0%BE%D1%81%D0%BC%D0%BE%D0%BB%D0%BE%D0%B4%D0%B5%CC%88%D0%B6%D1%8C%20%D1%87%D0%B5%D1%80%D0%BD%D1%8B%D0%B9.png&amp;disposition=inline&amp;hash=&amp;limit=0&amp;content_type=image%2Fpng&amp;owner_uid=0&amp;tknv=v2&amp;size=1920x95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3428" y="356461"/>
            <a:ext cx="2014722" cy="59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43798B5-B052-C54C-9C97-AB9A4A3BABA0}"/>
              </a:ext>
            </a:extLst>
          </p:cNvPr>
          <p:cNvSpPr txBox="1">
            <a:spLocks/>
          </p:cNvSpPr>
          <p:nvPr/>
        </p:nvSpPr>
        <p:spPr>
          <a:xfrm>
            <a:off x="4494719" y="1685648"/>
            <a:ext cx="8892139" cy="49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spc="3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ПРОЕКТ</a:t>
            </a:r>
            <a:endParaRPr lang="es-ES" sz="1800" spc="3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ángulo 14">
            <a:extLst>
              <a:ext uri="{FF2B5EF4-FFF2-40B4-BE49-F238E27FC236}">
                <a16:creationId xmlns:a16="http://schemas.microsoft.com/office/drawing/2014/main" id="{13F48E01-270C-6E46-BE9E-608EF21F2BE5}"/>
              </a:ext>
            </a:extLst>
          </p:cNvPr>
          <p:cNvSpPr/>
          <p:nvPr/>
        </p:nvSpPr>
        <p:spPr>
          <a:xfrm rot="16200000" flipH="1">
            <a:off x="8338289" y="1473489"/>
            <a:ext cx="45719" cy="167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346" y="2637819"/>
            <a:ext cx="5672380" cy="13768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7073" y="4805784"/>
            <a:ext cx="5207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ГБУ РК «НАЦИОНАЛЬНАЯ БИБЛИОТЕКА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 РЕСПУБЛИКИ КОМИ»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984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068" y="1259702"/>
            <a:ext cx="4469046" cy="52703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77800" y="-101600"/>
            <a:ext cx="12458700" cy="695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50" y="4793332"/>
            <a:ext cx="3655143" cy="205601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010400" y="-101600"/>
            <a:ext cx="5270500" cy="6959600"/>
          </a:xfrm>
          <a:prstGeom prst="rect">
            <a:avLst/>
          </a:prstGeom>
          <a:solidFill>
            <a:srgbClr val="558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01069-E02B-47BB-A57A-01F45FAA0815}"/>
              </a:ext>
            </a:extLst>
          </p:cNvPr>
          <p:cNvSpPr txBox="1"/>
          <p:nvPr/>
        </p:nvSpPr>
        <p:spPr>
          <a:xfrm>
            <a:off x="663550" y="3245501"/>
            <a:ext cx="4340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Уникальные истории, полезные советы </a:t>
            </a:r>
          </a:p>
          <a:p>
            <a:pPr algn="just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от студентов,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блогеров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</a:p>
          <a:p>
            <a:pPr algn="just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и экскурсоводов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7F5A5-ECEB-4A77-892E-614AFF150E97}"/>
              </a:ext>
            </a:extLst>
          </p:cNvPr>
          <p:cNvSpPr txBox="1"/>
          <p:nvPr/>
        </p:nvSpPr>
        <p:spPr>
          <a:xfrm>
            <a:off x="663550" y="2267782"/>
            <a:ext cx="45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Мы рассказываем 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о городе, людях, событиях.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Гуляйте по Сыктывкару вместе.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03EB90-F27F-4E76-BA22-926F302581F8}"/>
              </a:ext>
            </a:extLst>
          </p:cNvPr>
          <p:cNvSpPr txBox="1"/>
          <p:nvPr/>
        </p:nvSpPr>
        <p:spPr>
          <a:xfrm>
            <a:off x="10016320" y="2375503"/>
            <a:ext cx="161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выпусков</a:t>
            </a:r>
            <a:endParaRPr lang="id-ID" sz="1400" b="1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8BCD13-4C3F-472C-AAAA-F4D863740D0B}"/>
              </a:ext>
            </a:extLst>
          </p:cNvPr>
          <p:cNvSpPr txBox="1"/>
          <p:nvPr/>
        </p:nvSpPr>
        <p:spPr>
          <a:xfrm>
            <a:off x="9998714" y="1606083"/>
            <a:ext cx="1619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C000"/>
                </a:solidFill>
                <a:latin typeface="Lato" panose="020F0502020204030203" pitchFamily="34" charset="0"/>
                <a:cs typeface="Poppins SemiBold" panose="00000700000000000000" pitchFamily="2" charset="0"/>
              </a:rPr>
              <a:t>10</a:t>
            </a:r>
            <a:endParaRPr lang="id-ID" sz="4400" dirty="0">
              <a:solidFill>
                <a:srgbClr val="FFC000"/>
              </a:solidFill>
              <a:latin typeface="Lato" panose="020F0502020204030203" pitchFamily="34" charset="0"/>
              <a:cs typeface="Poppins SemiBold" panose="000007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AD1B61-0CEB-4334-A406-568C7A8AB93B}"/>
              </a:ext>
            </a:extLst>
          </p:cNvPr>
          <p:cNvCxnSpPr>
            <a:cxnSpLocks/>
          </p:cNvCxnSpPr>
          <p:nvPr/>
        </p:nvCxnSpPr>
        <p:spPr>
          <a:xfrm flipH="1">
            <a:off x="737100" y="1990804"/>
            <a:ext cx="4762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1BAB3B7-98ED-4CFF-85E8-04F7E2096796}"/>
              </a:ext>
            </a:extLst>
          </p:cNvPr>
          <p:cNvSpPr txBox="1"/>
          <p:nvPr/>
        </p:nvSpPr>
        <p:spPr>
          <a:xfrm>
            <a:off x="737100" y="290249"/>
            <a:ext cx="3850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Национальная библиотека Республики Коми</a:t>
            </a:r>
            <a:endParaRPr lang="en-ID" sz="12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49F9C8-1079-47ED-AC05-BB3A0C7835AD}"/>
              </a:ext>
            </a:extLst>
          </p:cNvPr>
          <p:cNvSpPr txBox="1"/>
          <p:nvPr/>
        </p:nvSpPr>
        <p:spPr>
          <a:xfrm>
            <a:off x="663550" y="779274"/>
            <a:ext cx="5407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Montserrat" panose="00000500000000000000" pitchFamily="50" charset="-52"/>
              </a:rPr>
              <a:t>Подкаст</a:t>
            </a:r>
          </a:p>
          <a:p>
            <a:r>
              <a:rPr lang="ru-RU" sz="3000" b="1" dirty="0">
                <a:solidFill>
                  <a:srgbClr val="0070C0"/>
                </a:solidFill>
                <a:latin typeface="Montserrat" panose="00000500000000000000" pitchFamily="50" charset="-52"/>
              </a:rPr>
              <a:t>«Потеряться в городе»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661" y="1358985"/>
            <a:ext cx="3581439" cy="4635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281DCD-6A66-42B3-B585-A691A4815B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873" y="919919"/>
            <a:ext cx="3639319" cy="52821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8BCD13-4C3F-472C-AAAA-F4D863740D0B}"/>
              </a:ext>
            </a:extLst>
          </p:cNvPr>
          <p:cNvSpPr txBox="1"/>
          <p:nvPr/>
        </p:nvSpPr>
        <p:spPr>
          <a:xfrm>
            <a:off x="9998714" y="4616714"/>
            <a:ext cx="1619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C000"/>
                </a:solidFill>
                <a:latin typeface="Lato" panose="020F0502020204030203" pitchFamily="34" charset="0"/>
                <a:cs typeface="Poppins SemiBold" panose="00000700000000000000" pitchFamily="2" charset="0"/>
              </a:rPr>
              <a:t>725</a:t>
            </a:r>
            <a:endParaRPr lang="id-ID" sz="4400" dirty="0">
              <a:solidFill>
                <a:srgbClr val="FFC000"/>
              </a:solidFill>
              <a:latin typeface="Lato" panose="020F0502020204030203" pitchFamily="34" charset="0"/>
              <a:cs typeface="Poppins SemiBold" panose="000007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03EB90-F27F-4E76-BA22-926F302581F8}"/>
              </a:ext>
            </a:extLst>
          </p:cNvPr>
          <p:cNvSpPr txBox="1"/>
          <p:nvPr/>
        </p:nvSpPr>
        <p:spPr>
          <a:xfrm>
            <a:off x="9822989" y="5340341"/>
            <a:ext cx="2089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прослушиваний</a:t>
            </a:r>
            <a:endParaRPr lang="id-ID" sz="1400" b="1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8BCD13-4C3F-472C-AAAA-F4D863740D0B}"/>
              </a:ext>
            </a:extLst>
          </p:cNvPr>
          <p:cNvSpPr txBox="1"/>
          <p:nvPr/>
        </p:nvSpPr>
        <p:spPr>
          <a:xfrm>
            <a:off x="9998714" y="3111440"/>
            <a:ext cx="1619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C000"/>
                </a:solidFill>
                <a:latin typeface="Lato" panose="020F0502020204030203" pitchFamily="34" charset="0"/>
                <a:cs typeface="Poppins SemiBold" panose="00000700000000000000" pitchFamily="2" charset="0"/>
              </a:rPr>
              <a:t>216</a:t>
            </a:r>
            <a:endParaRPr lang="id-ID" sz="4400" dirty="0">
              <a:solidFill>
                <a:srgbClr val="FFC000"/>
              </a:solidFill>
              <a:latin typeface="Lato" panose="020F0502020204030203" pitchFamily="34" charset="0"/>
              <a:cs typeface="Poppins SemiBold" panose="000007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3EB90-F27F-4E76-BA22-926F302581F8}"/>
              </a:ext>
            </a:extLst>
          </p:cNvPr>
          <p:cNvSpPr txBox="1"/>
          <p:nvPr/>
        </p:nvSpPr>
        <p:spPr>
          <a:xfrm>
            <a:off x="9763818" y="3791975"/>
            <a:ext cx="2089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минут</a:t>
            </a:r>
            <a:endParaRPr lang="id-ID" sz="1400" b="1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800" y="4780632"/>
            <a:ext cx="3682884" cy="20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4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57FD5B-9891-4C86-9B42-47140BE8266A}"/>
              </a:ext>
            </a:extLst>
          </p:cNvPr>
          <p:cNvSpPr txBox="1"/>
          <p:nvPr/>
        </p:nvSpPr>
        <p:spPr>
          <a:xfrm>
            <a:off x="-1183400" y="4391551"/>
            <a:ext cx="7559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500" b="1" dirty="0">
                <a:solidFill>
                  <a:srgbClr val="0E26A7"/>
                </a:solidFill>
                <a:latin typeface="Montserrat" panose="00000500000000000000" pitchFamily="2" charset="0"/>
              </a:rPr>
              <a:t>Подписывайтесь</a:t>
            </a:r>
            <a:endParaRPr lang="en-ID" sz="4500" b="1" dirty="0">
              <a:solidFill>
                <a:srgbClr val="0E26A7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95302E-2B45-479B-A83C-CF4482947278}"/>
              </a:ext>
            </a:extLst>
          </p:cNvPr>
          <p:cNvSpPr txBox="1"/>
          <p:nvPr/>
        </p:nvSpPr>
        <p:spPr>
          <a:xfrm>
            <a:off x="1456611" y="5275744"/>
            <a:ext cx="473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Узнайте про Сыктывкар больше!</a:t>
            </a:r>
            <a:endParaRPr lang="en-ID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834643-32E7-407C-A650-2EB4C8EFB61F}"/>
              </a:ext>
            </a:extLst>
          </p:cNvPr>
          <p:cNvGrpSpPr/>
          <p:nvPr/>
        </p:nvGrpSpPr>
        <p:grpSpPr>
          <a:xfrm>
            <a:off x="7196719" y="4739516"/>
            <a:ext cx="543277" cy="88902"/>
            <a:chOff x="5749925" y="4781548"/>
            <a:chExt cx="523875" cy="85727"/>
          </a:xfrm>
          <a:solidFill>
            <a:srgbClr val="1637ED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9FBC99-579E-4932-8918-FB7F7276F70C}"/>
                </a:ext>
              </a:extLst>
            </p:cNvPr>
            <p:cNvSpPr/>
            <p:nvPr/>
          </p:nvSpPr>
          <p:spPr>
            <a:xfrm>
              <a:off x="5749925" y="4781550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45E6A7-B603-4C67-9E9F-ED4376130D2D}"/>
                </a:ext>
              </a:extLst>
            </p:cNvPr>
            <p:cNvSpPr/>
            <p:nvPr/>
          </p:nvSpPr>
          <p:spPr>
            <a:xfrm>
              <a:off x="5969000" y="4781549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6AC950-8CF3-465F-A67E-F39CBF7F6B3C}"/>
                </a:ext>
              </a:extLst>
            </p:cNvPr>
            <p:cNvSpPr/>
            <p:nvPr/>
          </p:nvSpPr>
          <p:spPr>
            <a:xfrm>
              <a:off x="6188075" y="4781548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CEAD20-F18B-4386-A4A8-FAB0363F6C52}"/>
              </a:ext>
            </a:extLst>
          </p:cNvPr>
          <p:cNvCxnSpPr>
            <a:cxnSpLocks/>
          </p:cNvCxnSpPr>
          <p:nvPr/>
        </p:nvCxnSpPr>
        <p:spPr>
          <a:xfrm>
            <a:off x="6649358" y="4372204"/>
            <a:ext cx="0" cy="185079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BAB3B7-98ED-4CFF-85E8-04F7E2096796}"/>
              </a:ext>
            </a:extLst>
          </p:cNvPr>
          <p:cNvSpPr txBox="1"/>
          <p:nvPr/>
        </p:nvSpPr>
        <p:spPr>
          <a:xfrm>
            <a:off x="9502422" y="133569"/>
            <a:ext cx="385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Национальная библиотека </a:t>
            </a:r>
          </a:p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Республики Коми</a:t>
            </a:r>
            <a:endParaRPr lang="en-ID" sz="1200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233" y="0"/>
            <a:ext cx="2547981" cy="39338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37708" y="5275744"/>
            <a:ext cx="386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5584BA"/>
                </a:solidFill>
              </a:rPr>
              <a:t>potergorod</a:t>
            </a:r>
            <a:endParaRPr lang="ru-RU" sz="4000" dirty="0">
              <a:solidFill>
                <a:srgbClr val="5584BA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729" y="5521229"/>
            <a:ext cx="356979" cy="3569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171" y="595234"/>
            <a:ext cx="78676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24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514667" y="0"/>
            <a:ext cx="5270500" cy="6858000"/>
          </a:xfrm>
          <a:prstGeom prst="rect">
            <a:avLst/>
          </a:prstGeom>
          <a:solidFill>
            <a:srgbClr val="558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665" y="560070"/>
            <a:ext cx="2766060" cy="2868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665" y="3749040"/>
            <a:ext cx="2752725" cy="2823210"/>
          </a:xfrm>
          <a:prstGeom prst="rect">
            <a:avLst/>
          </a:prstGeom>
        </p:spPr>
      </p:pic>
      <p:pic>
        <p:nvPicPr>
          <p:cNvPr id="7" name="Picture 4" descr="https://sun9-53.userapi.com/impg/34-g0TcGNSFXo_E_CAMHRKTIoDLoSjbyNN7GBA/yZOdatIEZIY.jpg?size=807x807&amp;quality=95&amp;sign=50460f48033984dd051448c3e6cfd1f8&amp;c_uniq_tag=0gzguolPbsVoFDqy4amyFkqqDc_W65rN2J5RfWCzFSg&amp;type=albu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1343" y="3749040"/>
            <a:ext cx="2852897" cy="28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49F9C8-1079-47ED-AC05-BB3A0C7835AD}"/>
              </a:ext>
            </a:extLst>
          </p:cNvPr>
          <p:cNvSpPr txBox="1"/>
          <p:nvPr/>
        </p:nvSpPr>
        <p:spPr>
          <a:xfrm>
            <a:off x="8073390" y="562104"/>
            <a:ext cx="4331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Montserrat" panose="00000500000000000000" pitchFamily="50" charset="-52"/>
              </a:rPr>
              <a:t>Фирменный</a:t>
            </a:r>
          </a:p>
          <a:p>
            <a:r>
              <a:rPr lang="ru-RU" sz="3000" b="1" dirty="0">
                <a:solidFill>
                  <a:srgbClr val="0070C0"/>
                </a:solidFill>
                <a:latin typeface="Montserrat" panose="00000500000000000000" pitchFamily="50" charset="-52"/>
              </a:rPr>
              <a:t>стиль</a:t>
            </a:r>
          </a:p>
        </p:txBody>
      </p:sp>
      <p:cxnSp>
        <p:nvCxnSpPr>
          <p:cNvPr id="9" name="Straight Connector 15">
            <a:extLst>
              <a:ext uri="{FF2B5EF4-FFF2-40B4-BE49-F238E27FC236}">
                <a16:creationId xmlns:a16="http://schemas.microsoft.com/office/drawing/2014/main" id="{5FAD1B61-0CEB-4334-A406-568C7A8AB93B}"/>
              </a:ext>
            </a:extLst>
          </p:cNvPr>
          <p:cNvCxnSpPr>
            <a:cxnSpLocks/>
          </p:cNvCxnSpPr>
          <p:nvPr/>
        </p:nvCxnSpPr>
        <p:spPr>
          <a:xfrm flipH="1">
            <a:off x="8211344" y="1577767"/>
            <a:ext cx="300382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9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3">
            <a:extLst>
              <a:ext uri="{FF2B5EF4-FFF2-40B4-BE49-F238E27FC236}">
                <a16:creationId xmlns:a16="http://schemas.microsoft.com/office/drawing/2014/main" id="{6A7DDFED-C07F-46A8-A5C4-8E120DE31FFB}"/>
              </a:ext>
            </a:extLst>
          </p:cNvPr>
          <p:cNvSpPr/>
          <p:nvPr/>
        </p:nvSpPr>
        <p:spPr>
          <a:xfrm>
            <a:off x="8304372" y="377980"/>
            <a:ext cx="1599642" cy="15996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D1B3A-A8BA-41F5-8DA8-9A7312A30CD8}"/>
              </a:ext>
            </a:extLst>
          </p:cNvPr>
          <p:cNvSpPr/>
          <p:nvPr/>
        </p:nvSpPr>
        <p:spPr>
          <a:xfrm>
            <a:off x="10259574" y="377980"/>
            <a:ext cx="1599642" cy="1599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54F184-01F4-480E-B116-EEB5E9BCE8D5}"/>
              </a:ext>
            </a:extLst>
          </p:cNvPr>
          <p:cNvSpPr txBox="1"/>
          <p:nvPr/>
        </p:nvSpPr>
        <p:spPr>
          <a:xfrm>
            <a:off x="5176823" y="610862"/>
            <a:ext cx="606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E26A7"/>
                </a:solidFill>
                <a:latin typeface="Montserrat" panose="00000500000000000000" pitchFamily="2" charset="0"/>
              </a:rPr>
              <a:t>Итоги проекта</a:t>
            </a:r>
            <a:endParaRPr lang="id-ID" sz="2800" b="1" dirty="0">
              <a:solidFill>
                <a:srgbClr val="0E26A7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5176823" y="1443007"/>
            <a:ext cx="384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14.11.2023 </a:t>
            </a: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20.09.2024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81056" y="613693"/>
            <a:ext cx="157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352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50069" y="1346091"/>
            <a:ext cx="2119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участника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15324" y="633069"/>
            <a:ext cx="157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29616" y="1395507"/>
            <a:ext cx="2119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мероприятия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51966" y="2926474"/>
            <a:ext cx="6096000" cy="1236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</a:t>
            </a: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выпусков </a:t>
            </a:r>
            <a:r>
              <a:rPr lang="ru-RU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подскаста</a:t>
            </a: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«Потеряться в городе»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51966" y="540822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131 400 </a:t>
            </a: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просмотров публикаций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BAB3B7-98ED-4CFF-85E8-04F7E2096796}"/>
              </a:ext>
            </a:extLst>
          </p:cNvPr>
          <p:cNvSpPr txBox="1"/>
          <p:nvPr/>
        </p:nvSpPr>
        <p:spPr>
          <a:xfrm>
            <a:off x="377472" y="119593"/>
            <a:ext cx="385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0"/>
              </a:rPr>
              <a:t>Национальная библиотека </a:t>
            </a:r>
          </a:p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0"/>
              </a:rPr>
              <a:t>Республики Коми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67324" y="1951242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</a:t>
            </a: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маршрута </a:t>
            </a:r>
            <a:r>
              <a:rPr lang="ru-RU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аудиоэкскурсий</a:t>
            </a: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«Потеряться в городе»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3531" y="395174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87 </a:t>
            </a: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публикаций о мероприятиях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338468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7058164" y="0"/>
            <a:ext cx="5133836" cy="18506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4A364A8-4245-4A09-93F5-BDAD128AEE4E}"/>
              </a:ext>
            </a:extLst>
          </p:cNvPr>
          <p:cNvSpPr txBox="1"/>
          <p:nvPr/>
        </p:nvSpPr>
        <p:spPr>
          <a:xfrm>
            <a:off x="8662818" y="674180"/>
            <a:ext cx="270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Montserrat" panose="00000500000000000000" pitchFamily="2" charset="0"/>
              </a:rPr>
              <a:t>Команда</a:t>
            </a:r>
            <a:endParaRPr lang="id-ID" sz="3600" b="1" dirty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pic>
        <p:nvPicPr>
          <p:cNvPr id="23" name="Picture 2" descr="https://sun9-5.userapi.com/impg/wbMPBZx6wptFgI1zoxxo2jLEp5M7NFJX3gLWWg/aaZ3BDb9xqU.jpg?size=1439x2160&amp;quality=96&amp;sign=600f76ddd5e9aeff72517e56927703cb&amp;type=album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397" y="2441178"/>
            <a:ext cx="1736853" cy="220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https://sun9-47.userapi.com/impg/k14-vtIInjvp3_hGdSvLbSRthW-fypfK2tqnTw/q6GeeK7cAjs.jpg?size=807x538&amp;quality=96&amp;sign=70a4b785e4a2d1a1db0c76f0de6e887f&amp;c_uniq_tag=bJGXN4oBQh6WAIWZsDtOG-i3FGcP1HESRWo4SCwJaM4&amp;type=album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0145" y="2441178"/>
            <a:ext cx="1649537" cy="220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sun9-56.userapi.com/impg/aZj_dd7h76_ExNBvsdKo3kvi3yFrsQNqfpmTmQ/lNidTfZUOU4.jpg?size=1620x2160&amp;quality=96&amp;sign=69d0797f443d119444ef9380289f3c4a&amp;type=album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6682" y="2434637"/>
            <a:ext cx="1595396" cy="222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sun9-44.userapi.com/impg/zIBBSpEHsdOPPHtULiXadW2nrLWHL5A1btQp9w/gQGdA7dcK5Y.jpg?size=1440x2160&amp;quality=95&amp;sign=aedeb8802cf3160c4c7e04fc548264cb&amp;type=album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8164" y="2385199"/>
            <a:ext cx="1580298" cy="22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sun9-77.userapi.com/impg/2LuT8QgOPAnuu2dgxhZqW_EeF4yZf-pW3kspUA/kI8dXOTZ6HI.jpg?size=2560x1707&amp;quality=96&amp;sign=4c0e7f35eadb495a89e7c7fb9786e93b&amp;type=album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5511" y="2474194"/>
            <a:ext cx="1623020" cy="22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1397" y="2441178"/>
            <a:ext cx="1742407" cy="22036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tx1">
                  <a:lumMod val="4000"/>
                  <a:lumOff val="96000"/>
                  <a:alpha val="15000"/>
                </a:schemeClr>
              </a:gs>
              <a:gs pos="80000">
                <a:srgbClr val="5584BA">
                  <a:alpha val="69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45251" y="2441177"/>
            <a:ext cx="1664432" cy="22036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tx1">
                  <a:lumMod val="4000"/>
                  <a:lumOff val="96000"/>
                  <a:alpha val="15000"/>
                </a:schemeClr>
              </a:gs>
              <a:gs pos="80000">
                <a:srgbClr val="5584BA">
                  <a:alpha val="69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032236" y="2441177"/>
            <a:ext cx="1589842" cy="22036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tx1">
                  <a:lumMod val="4000"/>
                  <a:lumOff val="96000"/>
                  <a:alpha val="15000"/>
                </a:schemeClr>
              </a:gs>
              <a:gs pos="80000">
                <a:srgbClr val="5584BA">
                  <a:alpha val="69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58164" y="2476352"/>
            <a:ext cx="1589842" cy="22036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tx1">
                  <a:lumMod val="4000"/>
                  <a:lumOff val="96000"/>
                  <a:alpha val="15000"/>
                </a:schemeClr>
              </a:gs>
              <a:gs pos="80000">
                <a:srgbClr val="5584BA">
                  <a:alpha val="69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205511" y="2452373"/>
            <a:ext cx="1623020" cy="22276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tx1">
                  <a:lumMod val="4000"/>
                  <a:lumOff val="96000"/>
                  <a:alpha val="15000"/>
                </a:schemeClr>
              </a:gs>
              <a:gs pos="80000">
                <a:srgbClr val="5584BA">
                  <a:alpha val="69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9"/>
          <a:stretch/>
        </p:blipFill>
        <p:spPr>
          <a:xfrm>
            <a:off x="1" y="0"/>
            <a:ext cx="7372350" cy="182880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0" y="5978769"/>
            <a:ext cx="3411415" cy="879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34721" y="4826000"/>
            <a:ext cx="20502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Канева Екатерина, </a:t>
            </a:r>
            <a:r>
              <a:rPr lang="ru-RU" sz="1600" dirty="0"/>
              <a:t>руководитель проекта</a:t>
            </a:r>
          </a:p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728583" y="4773186"/>
            <a:ext cx="1897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Алексеева Светлана,                            </a:t>
            </a:r>
            <a:r>
              <a:rPr lang="en-US" sz="1600" dirty="0"/>
              <a:t>PR-</a:t>
            </a:r>
            <a:r>
              <a:rPr lang="ru-RU" sz="1600" dirty="0"/>
              <a:t>менеджер проекта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948178" y="4826000"/>
            <a:ext cx="17524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/>
              <a:t>Подкорытова</a:t>
            </a:r>
            <a:r>
              <a:rPr lang="ru-RU" sz="1600" b="1" dirty="0"/>
              <a:t> </a:t>
            </a:r>
          </a:p>
          <a:p>
            <a:pPr algn="ctr"/>
            <a:r>
              <a:rPr lang="ru-RU" sz="1600" b="1" dirty="0"/>
              <a:t>Елизавета,</a:t>
            </a:r>
          </a:p>
          <a:p>
            <a:pPr algn="ctr"/>
            <a:r>
              <a:rPr lang="ru-RU" sz="1600" dirty="0"/>
              <a:t>сценарист </a:t>
            </a:r>
          </a:p>
          <a:p>
            <a:pPr algn="ctr"/>
            <a:r>
              <a:rPr lang="ru-RU" sz="1600" dirty="0"/>
              <a:t>мероприятий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800313" y="48564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err="1"/>
              <a:t>Кетова</a:t>
            </a:r>
            <a:r>
              <a:rPr lang="ru-RU" sz="1600" b="1" dirty="0"/>
              <a:t> Анна</a:t>
            </a:r>
            <a:r>
              <a:rPr lang="ru-RU" sz="1600" dirty="0"/>
              <a:t>, </a:t>
            </a:r>
          </a:p>
          <a:p>
            <a:pPr algn="ctr"/>
            <a:r>
              <a:rPr lang="ru-RU" sz="1600" dirty="0"/>
              <a:t>озвучка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356930" y="4773186"/>
            <a:ext cx="1414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Зиновьева </a:t>
            </a:r>
          </a:p>
          <a:p>
            <a:pPr algn="ctr"/>
            <a:r>
              <a:rPr lang="ru-RU" sz="1600" b="1" dirty="0"/>
              <a:t>Алиса</a:t>
            </a:r>
            <a:r>
              <a:rPr lang="ru-RU" sz="1600" dirty="0"/>
              <a:t>, </a:t>
            </a:r>
          </a:p>
          <a:p>
            <a:pPr algn="ctr"/>
            <a:r>
              <a:rPr lang="ru-RU" sz="1600" dirty="0"/>
              <a:t>видеограф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7325540" y="1014703"/>
            <a:ext cx="914400" cy="822707"/>
          </a:xfrm>
          <a:prstGeom prst="line">
            <a:avLst/>
          </a:prstGeom>
          <a:ln w="15875">
            <a:solidFill>
              <a:srgbClr val="979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85" idx="1"/>
          </p:cNvCxnSpPr>
          <p:nvPr/>
        </p:nvCxnSpPr>
        <p:spPr>
          <a:xfrm flipV="1">
            <a:off x="8239940" y="997346"/>
            <a:ext cx="422878" cy="828657"/>
          </a:xfrm>
          <a:prstGeom prst="line">
            <a:avLst/>
          </a:prstGeom>
          <a:ln w="15875">
            <a:solidFill>
              <a:srgbClr val="979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85" idx="1"/>
          </p:cNvCxnSpPr>
          <p:nvPr/>
        </p:nvCxnSpPr>
        <p:spPr>
          <a:xfrm>
            <a:off x="8451379" y="497760"/>
            <a:ext cx="211439" cy="499586"/>
          </a:xfrm>
          <a:prstGeom prst="line">
            <a:avLst/>
          </a:prstGeom>
          <a:ln w="15875">
            <a:solidFill>
              <a:srgbClr val="979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38" idx="0"/>
          </p:cNvCxnSpPr>
          <p:nvPr/>
        </p:nvCxnSpPr>
        <p:spPr>
          <a:xfrm flipH="1">
            <a:off x="8451380" y="0"/>
            <a:ext cx="1173702" cy="488118"/>
          </a:xfrm>
          <a:prstGeom prst="line">
            <a:avLst/>
          </a:prstGeom>
          <a:ln w="15875">
            <a:solidFill>
              <a:srgbClr val="979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" y="6629400"/>
            <a:ext cx="12191999" cy="228600"/>
          </a:xfrm>
          <a:prstGeom prst="rect">
            <a:avLst/>
          </a:prstGeom>
          <a:solidFill>
            <a:srgbClr val="97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0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5350" y="774892"/>
            <a:ext cx="3848100" cy="608310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AB3B7-98ED-4CFF-85E8-04F7E2096796}"/>
              </a:ext>
            </a:extLst>
          </p:cNvPr>
          <p:cNvSpPr txBox="1"/>
          <p:nvPr/>
        </p:nvSpPr>
        <p:spPr>
          <a:xfrm>
            <a:off x="737100" y="290249"/>
            <a:ext cx="3850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Национальная библиотека Республики Коми</a:t>
            </a:r>
            <a:endParaRPr lang="en-ID" sz="12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19E9C-98C5-405D-809B-C2FC4734DEF8}"/>
              </a:ext>
            </a:extLst>
          </p:cNvPr>
          <p:cNvSpPr txBox="1"/>
          <p:nvPr/>
        </p:nvSpPr>
        <p:spPr>
          <a:xfrm>
            <a:off x="5426353" y="1514025"/>
            <a:ext cx="49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E26A7"/>
                </a:solidFill>
                <a:latin typeface="Montserrat" panose="00000500000000000000" pitchFamily="2" charset="0"/>
              </a:rPr>
              <a:t>#</a:t>
            </a:r>
            <a:r>
              <a:rPr lang="ru-RU" sz="4400" b="1" dirty="0" err="1">
                <a:solidFill>
                  <a:srgbClr val="0E26A7"/>
                </a:solidFill>
                <a:latin typeface="Montserrat" panose="00000500000000000000" pitchFamily="2" charset="0"/>
              </a:rPr>
              <a:t>Ты_не_один</a:t>
            </a:r>
            <a:endParaRPr lang="ru-RU" sz="4400" b="1" dirty="0">
              <a:solidFill>
                <a:srgbClr val="0E26A7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042CA-6BC3-48AE-81F2-7A4F54CD65AC}"/>
              </a:ext>
            </a:extLst>
          </p:cNvPr>
          <p:cNvSpPr txBox="1"/>
          <p:nvPr/>
        </p:nvSpPr>
        <p:spPr>
          <a:xfrm>
            <a:off x="5504174" y="4524116"/>
            <a:ext cx="5317349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solidFill>
                  <a:schemeClr val="bg2">
                    <a:lumMod val="50000"/>
                  </a:schemeClr>
                </a:solidFill>
              </a:rPr>
              <a:t>Создание условий для успешной адаптации и социализации </a:t>
            </a:r>
          </a:p>
          <a:p>
            <a:pPr algn="just"/>
            <a:r>
              <a:rPr lang="ru-RU" sz="1300" dirty="0">
                <a:solidFill>
                  <a:schemeClr val="bg2">
                    <a:lumMod val="50000"/>
                  </a:schemeClr>
                </a:solidFill>
              </a:rPr>
              <a:t>в городской среде Сыктывкара 150 первокурсников, </a:t>
            </a:r>
          </a:p>
          <a:p>
            <a:pPr algn="just"/>
            <a:r>
              <a:rPr lang="ru-RU" sz="1300" dirty="0">
                <a:solidFill>
                  <a:schemeClr val="bg2">
                    <a:lumMod val="50000"/>
                  </a:schemeClr>
                </a:solidFill>
              </a:rPr>
              <a:t>путем подготовки 9 выпусков тематического </a:t>
            </a:r>
          </a:p>
          <a:p>
            <a:pPr algn="just"/>
            <a:r>
              <a:rPr lang="ru-RU" sz="1300" dirty="0">
                <a:solidFill>
                  <a:schemeClr val="bg2">
                    <a:lumMod val="50000"/>
                  </a:schemeClr>
                </a:solidFill>
              </a:rPr>
              <a:t>подкаста, проведения 8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300" dirty="0" err="1">
                <a:solidFill>
                  <a:schemeClr val="bg2">
                    <a:lumMod val="50000"/>
                  </a:schemeClr>
                </a:solidFill>
              </a:rPr>
              <a:t>флешмобов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bg2">
                    <a:lumMod val="50000"/>
                  </a:schemeClr>
                </a:solidFill>
              </a:rPr>
              <a:t>квестов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</a:rPr>
              <a:t> и экскурсий </a:t>
            </a:r>
          </a:p>
          <a:p>
            <a:pPr algn="just"/>
            <a:r>
              <a:rPr lang="ru-RU" sz="1300" dirty="0">
                <a:solidFill>
                  <a:schemeClr val="bg2">
                    <a:lumMod val="50000"/>
                  </a:schemeClr>
                </a:solidFill>
              </a:rPr>
              <a:t>и создания 3 </a:t>
            </a:r>
            <a:r>
              <a:rPr lang="ru-RU" sz="1300" dirty="0" err="1">
                <a:solidFill>
                  <a:schemeClr val="bg2">
                    <a:lumMod val="50000"/>
                  </a:schemeClr>
                </a:solidFill>
              </a:rPr>
              <a:t>аудиоэкскурсий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</a:rPr>
              <a:t> в течение 2023/2024 учебного года</a:t>
            </a:r>
            <a:endParaRPr lang="ru-RU" sz="1100" dirty="0"/>
          </a:p>
          <a:p>
            <a:pPr algn="just">
              <a:lnSpc>
                <a:spcPct val="150000"/>
              </a:lnSpc>
            </a:pP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3739A-81B7-400F-94CC-87AA490421EB}"/>
              </a:ext>
            </a:extLst>
          </p:cNvPr>
          <p:cNvSpPr txBox="1"/>
          <p:nvPr/>
        </p:nvSpPr>
        <p:spPr>
          <a:xfrm>
            <a:off x="5504174" y="4149457"/>
            <a:ext cx="234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bg2">
                    <a:lumMod val="50000"/>
                  </a:schemeClr>
                </a:solidFill>
              </a:rPr>
              <a:t>Цель проекта: </a:t>
            </a:r>
          </a:p>
          <a:p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C8E35E-DC7B-49BA-84FA-2690ACC1CAEE}"/>
              </a:ext>
            </a:extLst>
          </p:cNvPr>
          <p:cNvGrpSpPr/>
          <p:nvPr/>
        </p:nvGrpSpPr>
        <p:grpSpPr>
          <a:xfrm rot="5400000">
            <a:off x="1358541" y="5181520"/>
            <a:ext cx="1224842" cy="816347"/>
            <a:chOff x="855433" y="5317259"/>
            <a:chExt cx="1224842" cy="816347"/>
          </a:xfrm>
          <a:solidFill>
            <a:schemeClr val="bg1">
              <a:alpha val="52000"/>
            </a:schemeClr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AF6DA1-8F05-4EF6-B006-BC3095B457E2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108C7B0-C4C6-4105-87A0-413478D83A33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B03D36-6272-4C1A-9520-9643820781C0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5DC9506-2933-4E2B-83AE-7050AC285504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2ED4F3-9CC6-4449-A187-AB4C5D5B6DA7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A62384-A079-4649-906D-AC571C77773A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976A485-E47A-4C9E-B371-69E708769F55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56F6AA-B409-43CF-A60A-EC2C02CFCB24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E6784DF-D127-4B40-B557-A779D4623034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1011BB-8747-4740-9A65-F986484A3124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F24A44D-749D-4CFA-8112-6370D7124CC3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C625655-19DC-4864-9A97-FF9D8C443BF0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F408FB-09A6-44EE-9227-C8AB6D3D4700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F73592-6244-4E17-A7B3-BA76CA81C3F9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02E78F-F30C-4AE4-9C7A-EF4F5C9AFE62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E25107C-1184-4B85-9054-AF28CFA4CF3D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EA5F77-76C1-4657-8E16-83567CE40F16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7077826-F84E-46C4-B570-B5ED990A8126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D7F5C2-1ED4-4DC4-A281-D323823C91D0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30AA8B2-AB10-471F-8D98-0C0133924F52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7BD019B-B642-4F20-874C-1E79D80C7C86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E639847-BDE3-42C7-8F7D-A6896D51CA43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A2ED336-862C-4C60-A579-209AB1E0821A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CDFF895-97B4-4FBF-8EBC-A7855D6CD861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CA48015-B61F-4FFA-8A6E-CD00D82B13C5}"/>
              </a:ext>
            </a:extLst>
          </p:cNvPr>
          <p:cNvSpPr/>
          <p:nvPr/>
        </p:nvSpPr>
        <p:spPr>
          <a:xfrm rot="16200000" flipV="1">
            <a:off x="4856303" y="6287946"/>
            <a:ext cx="457199" cy="6829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Прямоугольник 42"/>
          <p:cNvSpPr/>
          <p:nvPr/>
        </p:nvSpPr>
        <p:spPr>
          <a:xfrm>
            <a:off x="11430639" y="0"/>
            <a:ext cx="761362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426353" y="2410456"/>
            <a:ext cx="599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E26A7"/>
                </a:solidFill>
                <a:latin typeface="Montserrat" panose="00000500000000000000" pitchFamily="2" charset="0"/>
              </a:rPr>
              <a:t>Помогаем</a:t>
            </a:r>
          </a:p>
          <a:p>
            <a:r>
              <a:rPr lang="ru-RU" sz="2400" b="1" dirty="0">
                <a:solidFill>
                  <a:srgbClr val="0E26A7"/>
                </a:solidFill>
                <a:latin typeface="Montserrat" panose="00000500000000000000" pitchFamily="2" charset="0"/>
              </a:rPr>
              <a:t>первокурсникам </a:t>
            </a:r>
          </a:p>
          <a:p>
            <a:r>
              <a:rPr lang="ru-RU" sz="2400" b="1" dirty="0">
                <a:solidFill>
                  <a:srgbClr val="0E26A7"/>
                </a:solidFill>
                <a:latin typeface="Montserrat" panose="00000500000000000000" pitchFamily="2" charset="0"/>
              </a:rPr>
              <a:t>узнать свой город</a:t>
            </a:r>
            <a:endParaRPr lang="en-ID" sz="2400" b="1" dirty="0">
              <a:solidFill>
                <a:srgbClr val="0E26A7"/>
              </a:solidFill>
              <a:latin typeface="Montserrat" panose="00000500000000000000" pitchFamily="2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251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211949-F083-4DA4-8B5C-5A9898D46DF0}"/>
              </a:ext>
            </a:extLst>
          </p:cNvPr>
          <p:cNvSpPr/>
          <p:nvPr/>
        </p:nvSpPr>
        <p:spPr>
          <a:xfrm>
            <a:off x="0" y="-1414"/>
            <a:ext cx="12192000" cy="6858000"/>
          </a:xfrm>
          <a:prstGeom prst="rect">
            <a:avLst/>
          </a:prstGeom>
          <a:solidFill>
            <a:srgbClr val="576C8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D1D47E-F0A3-4845-AE0A-B1928DE6DD84}"/>
              </a:ext>
            </a:extLst>
          </p:cNvPr>
          <p:cNvSpPr/>
          <p:nvPr/>
        </p:nvSpPr>
        <p:spPr>
          <a:xfrm>
            <a:off x="3991428" y="746601"/>
            <a:ext cx="7373257" cy="5584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16EE07-C8F4-4DFE-9DAF-6D32658C2124}"/>
              </a:ext>
            </a:extLst>
          </p:cNvPr>
          <p:cNvGrpSpPr/>
          <p:nvPr/>
        </p:nvGrpSpPr>
        <p:grpSpPr>
          <a:xfrm>
            <a:off x="7550232" y="287838"/>
            <a:ext cx="543277" cy="88902"/>
            <a:chOff x="5749925" y="4781548"/>
            <a:chExt cx="523875" cy="85727"/>
          </a:xfrm>
          <a:solidFill>
            <a:srgbClr val="FFC00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555F9C1-2DCB-4C93-A02A-63346465C6CA}"/>
                </a:ext>
              </a:extLst>
            </p:cNvPr>
            <p:cNvSpPr/>
            <p:nvPr/>
          </p:nvSpPr>
          <p:spPr>
            <a:xfrm>
              <a:off x="5749925" y="4781550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4490935-F085-482E-9D18-BADA7C09D081}"/>
                </a:ext>
              </a:extLst>
            </p:cNvPr>
            <p:cNvSpPr/>
            <p:nvPr/>
          </p:nvSpPr>
          <p:spPr>
            <a:xfrm>
              <a:off x="5969000" y="4781549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15B1283-8BFF-48A8-8CC2-14D7005FD85B}"/>
                </a:ext>
              </a:extLst>
            </p:cNvPr>
            <p:cNvSpPr/>
            <p:nvPr/>
          </p:nvSpPr>
          <p:spPr>
            <a:xfrm>
              <a:off x="6188075" y="4781548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FC08C6C-DBA8-403E-BCAE-CE52F94E85FA}"/>
              </a:ext>
            </a:extLst>
          </p:cNvPr>
          <p:cNvSpPr txBox="1"/>
          <p:nvPr/>
        </p:nvSpPr>
        <p:spPr>
          <a:xfrm>
            <a:off x="4684797" y="1353093"/>
            <a:ext cx="6274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E26A7"/>
                </a:solidFill>
                <a:latin typeface="Montserrat" panose="00000500000000000000" pitchFamily="2" charset="0"/>
              </a:rPr>
              <a:t>Знакомим молодежь</a:t>
            </a:r>
          </a:p>
          <a:p>
            <a:r>
              <a:rPr lang="ru-RU" sz="3200" b="1" dirty="0">
                <a:solidFill>
                  <a:srgbClr val="0E26A7"/>
                </a:solidFill>
                <a:latin typeface="Montserrat" panose="00000500000000000000" pitchFamily="2" charset="0"/>
              </a:rPr>
              <a:t>с новым пространством</a:t>
            </a:r>
            <a:endParaRPr lang="en-ID" sz="3200" b="1" dirty="0">
              <a:solidFill>
                <a:srgbClr val="0E26A7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24B1C6-93BB-4BC9-9348-EF6FA3EC00E2}"/>
              </a:ext>
            </a:extLst>
          </p:cNvPr>
          <p:cNvSpPr txBox="1"/>
          <p:nvPr/>
        </p:nvSpPr>
        <p:spPr>
          <a:xfrm>
            <a:off x="4751199" y="263968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Задачи проекта:</a:t>
            </a:r>
          </a:p>
          <a:p>
            <a:endParaRPr lang="id-ID" b="1" dirty="0">
              <a:solidFill>
                <a:schemeClr val="tx2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827DD6-68B1-4890-9664-EFC82C4538E8}"/>
              </a:ext>
            </a:extLst>
          </p:cNvPr>
          <p:cNvGrpSpPr/>
          <p:nvPr/>
        </p:nvGrpSpPr>
        <p:grpSpPr>
          <a:xfrm rot="5400000">
            <a:off x="9589232" y="2401422"/>
            <a:ext cx="1224842" cy="816347"/>
            <a:chOff x="855433" y="5317259"/>
            <a:chExt cx="1224842" cy="816347"/>
          </a:xfrm>
          <a:solidFill>
            <a:srgbClr val="FFC000">
              <a:alpha val="32000"/>
            </a:srgbClr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979514C-F422-4FB3-9EF4-25CC4DE6421D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E3CCCC-CD16-4F57-9A95-F7D37DB26670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A4BF34-9B2D-4988-9F36-78DC48E26550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5C30D5C-1678-49D5-BEB7-4620DA7D2C8D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024E790-588B-43A8-8EE9-3F7426E0E078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DF46CC7-E06D-42D9-990E-3CEA3877105C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D0ABBB3-648D-4904-B545-7CBF59ECBD34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E634D7-6933-43C6-919D-E9643AC1D867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8541B19-0AC2-493B-A5E4-C6B003310A1B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48FC09-AA7F-4942-9631-224D245EB642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1502E78-F6F3-436E-9D31-F502918D39FF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645FACA-E244-45D1-A146-4B5E3222AF02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422ED76-CBCD-43EF-B2F2-89D3D3E85A3D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F88D833-03EF-4115-B301-EEC4689CB5CE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ADE70C-8602-4547-B241-967589FFC2F0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ED2EB59-0053-49F9-BF79-73C4D36D1C45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3363AF8-9F37-427B-9DFA-A0D17D988502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6BDA47D-C6DC-49AC-A0F0-862C670A3A6A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3BF10DD-E9D8-4938-B4CE-2004664179DA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D42C83D-4AED-49C0-BEF4-EFE8063DE40A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79966AE-8869-481B-B911-2349B851D664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24E2015-24C1-4FE7-A1C6-4DE867AB7268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F2C7EAB-3B0F-481E-BF62-608F30C5D765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ACAEDC3-827F-4F0F-B2C8-9D3E94035B07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64A5E108-98F9-4178-AC7A-4EFDB9787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371" y="2463180"/>
            <a:ext cx="722422" cy="72242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1BAB3B7-98ED-4CFF-85E8-04F7E2096796}"/>
              </a:ext>
            </a:extLst>
          </p:cNvPr>
          <p:cNvSpPr txBox="1"/>
          <p:nvPr/>
        </p:nvSpPr>
        <p:spPr>
          <a:xfrm>
            <a:off x="3927024" y="180251"/>
            <a:ext cx="385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0"/>
              </a:rPr>
              <a:t>Национальная библиотека</a:t>
            </a:r>
          </a:p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0"/>
              </a:rPr>
              <a:t>Республики Коми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711" y="3087389"/>
            <a:ext cx="646017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/>
              <a:t>Проведение  активных форм освоения городской среды</a:t>
            </a:r>
          </a:p>
          <a:p>
            <a:pPr lvl="0"/>
            <a:r>
              <a:rPr lang="ru-RU" sz="1300" dirty="0"/>
              <a:t>       (городских </a:t>
            </a:r>
            <a:r>
              <a:rPr lang="ru-RU" sz="1300" dirty="0" err="1"/>
              <a:t>квестов</a:t>
            </a:r>
            <a:r>
              <a:rPr lang="ru-RU" sz="1300" dirty="0"/>
              <a:t>, экскурсий и </a:t>
            </a:r>
            <a:r>
              <a:rPr lang="ru-RU" sz="1300" dirty="0" err="1"/>
              <a:t>флешмобов</a:t>
            </a:r>
            <a:r>
              <a:rPr lang="ru-RU" sz="1300" dirty="0"/>
              <a:t>)</a:t>
            </a:r>
          </a:p>
          <a:p>
            <a:pPr lvl="0"/>
            <a:endParaRPr lang="ru-RU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/>
              <a:t>Проведение тематических мероприятий по знакомству с историей и архитектурой города (интерактивная прогулка)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/>
              <a:t>Проведение информационных мероприятий о государственных проектах по организации культурного досуга молодежи (</a:t>
            </a:r>
            <a:r>
              <a:rPr lang="ru-RU" sz="1300" dirty="0" err="1"/>
              <a:t>Госуслуги</a:t>
            </a:r>
            <a:r>
              <a:rPr lang="ru-RU" sz="1300" dirty="0"/>
              <a:t> и Пушкинская карта)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/>
              <a:t>Создание </a:t>
            </a:r>
            <a:r>
              <a:rPr lang="ru-RU" sz="1300" dirty="0" err="1"/>
              <a:t>аудиоэкскурсий</a:t>
            </a:r>
            <a:r>
              <a:rPr lang="ru-RU" sz="1300" dirty="0"/>
              <a:t> по Сыктывкару для самостоятельного освоения городского пространства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/>
              <a:t>Кумуляция опыта адаптации иногородних студентов к городской среде в подкасте «Потеряться в городе»</a:t>
            </a:r>
          </a:p>
          <a:p>
            <a:endParaRPr lang="ru-RU" sz="1300"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443" y="2617153"/>
            <a:ext cx="1701966" cy="42408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1693" y="3446955"/>
            <a:ext cx="2880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Сроки реализации проекта: </a:t>
            </a:r>
          </a:p>
          <a:p>
            <a:r>
              <a:rPr lang="ru-RU" dirty="0">
                <a:solidFill>
                  <a:schemeClr val="bg1"/>
                </a:solidFill>
              </a:rPr>
              <a:t>Ноябрь 2023 года – сентябрь 2024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60031" cy="68565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02582" y="-207818"/>
            <a:ext cx="0" cy="2493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916437" y="4723721"/>
            <a:ext cx="0" cy="2493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2595" y="5044460"/>
            <a:ext cx="3472775" cy="11360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86" y="-836924"/>
            <a:ext cx="5091049" cy="33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784684" y="2404545"/>
            <a:ext cx="1676400" cy="174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9F9C8-1079-47ED-AC05-BB3A0C7835AD}"/>
              </a:ext>
            </a:extLst>
          </p:cNvPr>
          <p:cNvSpPr txBox="1"/>
          <p:nvPr/>
        </p:nvSpPr>
        <p:spPr>
          <a:xfrm>
            <a:off x="663550" y="779274"/>
            <a:ext cx="5051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>
                <a:solidFill>
                  <a:srgbClr val="0E26A7"/>
                </a:solidFill>
                <a:latin typeface="Montserrat" panose="00000500000000000000" pitchFamily="2" charset="0"/>
              </a:rPr>
              <a:t>Исторический </a:t>
            </a:r>
            <a:r>
              <a:rPr lang="ru-RU" sz="4500" b="1" dirty="0" err="1">
                <a:solidFill>
                  <a:srgbClr val="0E26A7"/>
                </a:solidFill>
                <a:latin typeface="Montserrat" panose="00000500000000000000" pitchFamily="2" charset="0"/>
              </a:rPr>
              <a:t>квест</a:t>
            </a:r>
            <a:endParaRPr lang="en-ID" sz="4500" b="1" dirty="0">
              <a:solidFill>
                <a:srgbClr val="0E26A7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AC1AA-D130-4020-9E84-D29627F97564}"/>
              </a:ext>
            </a:extLst>
          </p:cNvPr>
          <p:cNvSpPr txBox="1"/>
          <p:nvPr/>
        </p:nvSpPr>
        <p:spPr>
          <a:xfrm>
            <a:off x="737100" y="2348430"/>
            <a:ext cx="53205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Участниками городского </a:t>
            </a:r>
            <a:r>
              <a:rPr lang="ru-RU" sz="1600" dirty="0" err="1"/>
              <a:t>квеста</a:t>
            </a:r>
            <a:r>
              <a:rPr lang="ru-RU" sz="1600" dirty="0"/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«Наследие купцов  </a:t>
            </a:r>
            <a:r>
              <a:rPr lang="ru-RU" sz="1600" dirty="0" err="1"/>
              <a:t>Усть-Сысольска</a:t>
            </a:r>
            <a:r>
              <a:rPr lang="ru-RU" sz="1600" dirty="0"/>
              <a:t>» 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стали учащиеся Сыктывкарского 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торгово-экономического колледжа, Коми республиканского колледжа культуры                                им. В.Т. </a:t>
            </a:r>
            <a:r>
              <a:rPr lang="ru-RU" sz="1600" dirty="0" err="1"/>
              <a:t>Чисталева</a:t>
            </a:r>
            <a:r>
              <a:rPr lang="ru-RU" sz="1600" dirty="0"/>
              <a:t> и Коми республиканского агропромышленного техникума. </a:t>
            </a:r>
            <a:br>
              <a:rPr lang="ru-RU" sz="1600" dirty="0"/>
            </a:br>
            <a:r>
              <a:rPr lang="ru-RU" sz="1600" dirty="0"/>
              <a:t>Для студентов Медицинского института Сыктывкарского государственного университета </a:t>
            </a:r>
            <a:r>
              <a:rPr lang="ru-RU" sz="1600" dirty="0" err="1"/>
              <a:t>квест</a:t>
            </a:r>
            <a:r>
              <a:rPr lang="ru-RU" sz="1600" dirty="0"/>
              <a:t> проведен на английском языке.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FAC348-8D4E-4E25-ACEF-4B7CE4D8AD02}"/>
              </a:ext>
            </a:extLst>
          </p:cNvPr>
          <p:cNvGrpSpPr/>
          <p:nvPr/>
        </p:nvGrpSpPr>
        <p:grpSpPr>
          <a:xfrm rot="5400000">
            <a:off x="-543171" y="1087216"/>
            <a:ext cx="1086341" cy="861443"/>
            <a:chOff x="855433" y="5317259"/>
            <a:chExt cx="1224842" cy="816347"/>
          </a:xfrm>
          <a:solidFill>
            <a:srgbClr val="FFC000">
              <a:alpha val="38000"/>
            </a:srgbClr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BC3547-1AE7-48D3-976A-747BA54186D0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4BE6D2-2678-416D-8BCC-D83BCED8A0BA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918476-8982-4EF1-8084-112068F3F228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87B7D0-60F7-41F1-B3E0-5074C3E60C09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2E010F-3CA8-4ED7-B3CA-4EE3E5F0E1BB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CA0A67-4A93-4162-8EED-79ECEE27EEF1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F679C54-55E5-41FB-9EAE-3B7200FCFC20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0344F0-CA41-440F-A99C-B707346717E5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D1A29E-2ED6-4261-A118-05D53E56FDF4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D7FEB7-93B6-4DED-BDDC-9CD0F83A912E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5DD8E3-7689-4CA8-BC8F-7C2CD7DE5242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1D1B42-2363-4B99-B0FB-09FF547487EE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F82456-14FD-4474-A157-3A80812E7B30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3C6280-C323-4779-BCDA-FDA6790DD7CD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4C3C10-3B31-4146-9C54-BA6D922EF0FF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E4D0CA-5F57-4DB9-9684-6C95C8D70DDC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7D12CA0-3AF0-4EEF-AFE5-7B9B22A2E0C3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A5C04D2-A830-4B26-9A0B-FD5CC471AEF1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A4AA3A-DFBB-4095-82F9-E758C9F4C4A6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4B54AFD-4D17-468C-949E-D4A98E9159B6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57F9DBA-0F2A-4970-8BED-063B1840E027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4551A56-65EA-4A22-89B9-241084DB771F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2CFF8B2-6FA5-4F7B-A922-91C891A27808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3D4CB0-73B9-4070-96B9-A0759C69AB2F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1BAB3B7-98ED-4CFF-85E8-04F7E2096796}"/>
              </a:ext>
            </a:extLst>
          </p:cNvPr>
          <p:cNvSpPr txBox="1"/>
          <p:nvPr/>
        </p:nvSpPr>
        <p:spPr>
          <a:xfrm>
            <a:off x="737100" y="290249"/>
            <a:ext cx="3850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Национальная библиотека Республики Коми</a:t>
            </a:r>
            <a:endParaRPr lang="en-ID" sz="12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618" y="779274"/>
            <a:ext cx="6134382" cy="47750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700" y="0"/>
            <a:ext cx="6604000" cy="685800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 rot="5400000">
            <a:off x="1219993" y="4928393"/>
            <a:ext cx="709614" cy="314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0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D0D071-6538-4A6A-AD93-C86362ECD6BA}"/>
              </a:ext>
            </a:extLst>
          </p:cNvPr>
          <p:cNvSpPr txBox="1"/>
          <p:nvPr/>
        </p:nvSpPr>
        <p:spPr>
          <a:xfrm>
            <a:off x="266939" y="5191542"/>
            <a:ext cx="258737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Сотрудники музея стали чаще получать запросы на проведения экскурсий от учебных заведений.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50EC57-94A0-4B55-A956-F231B55F4D49}"/>
              </a:ext>
            </a:extLst>
          </p:cNvPr>
          <p:cNvSpPr txBox="1"/>
          <p:nvPr/>
        </p:nvSpPr>
        <p:spPr>
          <a:xfrm>
            <a:off x="7133531" y="1426214"/>
            <a:ext cx="4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E26A7"/>
                </a:solidFill>
                <a:latin typeface="Montserrat" panose="00000500000000000000" pitchFamily="2" charset="0"/>
              </a:rPr>
              <a:t>Партнёр проекта</a:t>
            </a:r>
            <a:endParaRPr lang="en-ID" sz="2800" b="1" dirty="0">
              <a:solidFill>
                <a:srgbClr val="0E26A7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54065-F800-45B2-AB8D-0DD9D25B579E}"/>
              </a:ext>
            </a:extLst>
          </p:cNvPr>
          <p:cNvSpPr txBox="1"/>
          <p:nvPr/>
        </p:nvSpPr>
        <p:spPr>
          <a:xfrm>
            <a:off x="7131252" y="2368874"/>
            <a:ext cx="443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Благодаря </a:t>
            </a:r>
            <a:r>
              <a:rPr lang="ru-RU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коллаборации</a:t>
            </a:r>
            <a:r>
              <a:rPr lang="ru-RU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с Национальным музеем Республики Коми проект смог быть реализован на высоком уровне. Сотрудники музея проводили для участников экскурсии по Сыктывкару, рассказывая об истории города и его архитектурных особенностях. </a:t>
            </a:r>
            <a:endParaRPr lang="id-ID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EE1410-D24D-4D5F-8946-8028AA6AE89D}"/>
              </a:ext>
            </a:extLst>
          </p:cNvPr>
          <p:cNvSpPr/>
          <p:nvPr/>
        </p:nvSpPr>
        <p:spPr>
          <a:xfrm>
            <a:off x="3399774" y="5065486"/>
            <a:ext cx="3140166" cy="1792514"/>
          </a:xfrm>
          <a:prstGeom prst="rect">
            <a:avLst/>
          </a:prstGeom>
          <a:solidFill>
            <a:srgbClr val="0B1A68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23BE7-9A40-4342-ADEA-F7906003730C}"/>
              </a:ext>
            </a:extLst>
          </p:cNvPr>
          <p:cNvSpPr txBox="1"/>
          <p:nvPr/>
        </p:nvSpPr>
        <p:spPr>
          <a:xfrm>
            <a:off x="3785114" y="5508732"/>
            <a:ext cx="2409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После проведения экскурсий, музей смог повысить свою популярность в молодежной аудитории. </a:t>
            </a:r>
            <a:endParaRPr lang="id-ID" sz="11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8FE4AE-769F-4038-B518-394245EC6399}"/>
              </a:ext>
            </a:extLst>
          </p:cNvPr>
          <p:cNvGrpSpPr/>
          <p:nvPr/>
        </p:nvGrpSpPr>
        <p:grpSpPr>
          <a:xfrm>
            <a:off x="3911780" y="5309575"/>
            <a:ext cx="543277" cy="88902"/>
            <a:chOff x="5749925" y="4781548"/>
            <a:chExt cx="523875" cy="85727"/>
          </a:xfrm>
          <a:solidFill>
            <a:srgbClr val="FFC000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ADFD7D-7A2D-4FDB-AE1D-71840CB31F17}"/>
                </a:ext>
              </a:extLst>
            </p:cNvPr>
            <p:cNvSpPr/>
            <p:nvPr/>
          </p:nvSpPr>
          <p:spPr>
            <a:xfrm>
              <a:off x="5749925" y="4781550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091938-384B-4005-9E3F-9FD6F5B009A8}"/>
                </a:ext>
              </a:extLst>
            </p:cNvPr>
            <p:cNvSpPr/>
            <p:nvPr/>
          </p:nvSpPr>
          <p:spPr>
            <a:xfrm>
              <a:off x="5969000" y="4781549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BCF6CE-C929-4F06-9815-363E6C7BDDDE}"/>
                </a:ext>
              </a:extLst>
            </p:cNvPr>
            <p:cNvSpPr/>
            <p:nvPr/>
          </p:nvSpPr>
          <p:spPr>
            <a:xfrm>
              <a:off x="6188075" y="4781548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15E4309-5377-4B48-80F3-6E24CFE11AFB}"/>
              </a:ext>
            </a:extLst>
          </p:cNvPr>
          <p:cNvGrpSpPr/>
          <p:nvPr/>
        </p:nvGrpSpPr>
        <p:grpSpPr>
          <a:xfrm rot="5400000">
            <a:off x="10720846" y="968926"/>
            <a:ext cx="1224842" cy="816347"/>
            <a:chOff x="855433" y="5317259"/>
            <a:chExt cx="1224842" cy="816347"/>
          </a:xfrm>
          <a:solidFill>
            <a:schemeClr val="bg1">
              <a:lumMod val="95000"/>
            </a:schemeClr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666C568-37D9-48AC-8FE9-009BE6123219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6808D46-C6DA-4208-A832-F26D145BF0EB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F793F67-894A-448F-8DA3-A145855FA1C9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1A2851-9A44-4680-BCDE-E1867DE17788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BCC791A-49BF-42C3-B034-DD204B17447C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80CC525-0B50-46BA-B36F-7E3919F5D314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C5D823C-925A-45E7-B432-04B89CBB98E3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44A397-BEF9-490A-A39C-BAC6ED17A948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07DDBA-F779-4AAA-A4C0-23204D091D27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4C8CD3A-1CFC-4DA3-959C-A09D4153614D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C3DFD27-51D9-473E-82D9-8D88F33EC823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7AE6AA7-D159-4521-8960-B4799080362C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1D2A7D4-4544-4CB6-AD66-13035E1E9142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08B24F9-5E1F-403F-9E16-B0F220D217C2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8F2F5E-23D6-469C-9D37-B4D7AC60C3DE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29C1423-1B8E-425E-A3C8-B794A90633A0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FA3873-1DE9-49DA-8997-6F4A024182B7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B8FE661-58CB-49A8-B9A1-F3268B3A3323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D1E45F0-0F9A-44C7-8E76-22D17D8C8539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6386200-F22A-498A-B890-2B443252F59F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A8E4C06-AA9E-4257-89CB-25F48F791F01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4ED2D50-3B15-4DC6-A406-E4CEB03A369F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0C7E8B0-19D6-478B-841A-489BD7623EA7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729F60C-942F-4B37-BD59-2E5C71450523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668A955-4F83-4B35-863F-83B417111CE3}"/>
              </a:ext>
            </a:extLst>
          </p:cNvPr>
          <p:cNvCxnSpPr>
            <a:cxnSpLocks/>
          </p:cNvCxnSpPr>
          <p:nvPr/>
        </p:nvCxnSpPr>
        <p:spPr>
          <a:xfrm>
            <a:off x="7228829" y="2169415"/>
            <a:ext cx="762646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1BAB3B7-98ED-4CFF-85E8-04F7E2096796}"/>
              </a:ext>
            </a:extLst>
          </p:cNvPr>
          <p:cNvSpPr txBox="1"/>
          <p:nvPr/>
        </p:nvSpPr>
        <p:spPr>
          <a:xfrm>
            <a:off x="377472" y="350426"/>
            <a:ext cx="385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Национальная библиотека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Республики Коми</a:t>
            </a:r>
            <a:endParaRPr lang="en-ID" sz="12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945" y="4182071"/>
            <a:ext cx="4655295" cy="13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16" y="1338955"/>
            <a:ext cx="2428793" cy="36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5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8024" y="0"/>
            <a:ext cx="3140166" cy="6858000"/>
          </a:xfrm>
          <a:custGeom>
            <a:avLst/>
            <a:gdLst>
              <a:gd name="connsiteX0" fmla="*/ 0 w 3140166"/>
              <a:gd name="connsiteY0" fmla="*/ 0 h 6858000"/>
              <a:gd name="connsiteX1" fmla="*/ 3140166 w 3140166"/>
              <a:gd name="connsiteY1" fmla="*/ 0 h 6858000"/>
              <a:gd name="connsiteX2" fmla="*/ 3140166 w 3140166"/>
              <a:gd name="connsiteY2" fmla="*/ 6858000 h 6858000"/>
              <a:gd name="connsiteX3" fmla="*/ 0 w 314016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166" h="6858000">
                <a:moveTo>
                  <a:pt x="0" y="0"/>
                </a:moveTo>
                <a:lnTo>
                  <a:pt x="3140166" y="0"/>
                </a:lnTo>
                <a:lnTo>
                  <a:pt x="314016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5065" y="3029024"/>
            <a:ext cx="2480830" cy="80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0EC57-94A0-4B55-A956-F231B55F4D49}"/>
              </a:ext>
            </a:extLst>
          </p:cNvPr>
          <p:cNvSpPr txBox="1"/>
          <p:nvPr/>
        </p:nvSpPr>
        <p:spPr>
          <a:xfrm>
            <a:off x="748143" y="788589"/>
            <a:ext cx="354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E26A7"/>
                </a:solidFill>
                <a:latin typeface="Montserrat" panose="00000500000000000000" pitchFamily="2" charset="0"/>
              </a:rPr>
              <a:t>Партнёры проекта</a:t>
            </a:r>
            <a:endParaRPr lang="en-ID" sz="2800" b="1" dirty="0">
              <a:solidFill>
                <a:srgbClr val="0E26A7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4" descr="https://www.collcul.ru/gfx/collcul_logo_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070" y="1686137"/>
            <a:ext cx="2770909" cy="9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Home\Desktop\Снимок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114" y="3032611"/>
            <a:ext cx="4440383" cy="8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554065-F800-45B2-AB8D-0DD9D25B579E}"/>
              </a:ext>
            </a:extLst>
          </p:cNvPr>
          <p:cNvSpPr txBox="1"/>
          <p:nvPr/>
        </p:nvSpPr>
        <p:spPr>
          <a:xfrm>
            <a:off x="1039279" y="4271525"/>
            <a:ext cx="3773705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Студенты-старшекурсники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стали «голосом» наших </a:t>
            </a:r>
            <a:r>
              <a:rPr lang="ru-RU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аудиоэкскурсий</a:t>
            </a: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id-ID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привет. приглашаю прогуляться по исторической части сыктывкар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70680" y="5607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70600" y="0"/>
            <a:ext cx="6210300" cy="6858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84684" y="2404545"/>
            <a:ext cx="1676400" cy="174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9F9C8-1079-47ED-AC05-BB3A0C7835AD}"/>
              </a:ext>
            </a:extLst>
          </p:cNvPr>
          <p:cNvSpPr txBox="1"/>
          <p:nvPr/>
        </p:nvSpPr>
        <p:spPr>
          <a:xfrm>
            <a:off x="663550" y="779274"/>
            <a:ext cx="5051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>
                <a:solidFill>
                  <a:srgbClr val="0E26A7"/>
                </a:solidFill>
                <a:latin typeface="Montserrat" panose="00000500000000000000" pitchFamily="2" charset="0"/>
              </a:rPr>
              <a:t>Интерактивная</a:t>
            </a:r>
          </a:p>
          <a:p>
            <a:r>
              <a:rPr lang="ru-RU" sz="4500" b="1" dirty="0">
                <a:solidFill>
                  <a:srgbClr val="0E26A7"/>
                </a:solidFill>
                <a:latin typeface="Montserrat" panose="00000500000000000000" pitchFamily="2" charset="0"/>
              </a:rPr>
              <a:t>прогулка</a:t>
            </a:r>
            <a:endParaRPr lang="en-ID" sz="4500" b="1" dirty="0">
              <a:solidFill>
                <a:srgbClr val="0E26A7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AC1AA-D130-4020-9E84-D29627F97564}"/>
              </a:ext>
            </a:extLst>
          </p:cNvPr>
          <p:cNvSpPr txBox="1"/>
          <p:nvPr/>
        </p:nvSpPr>
        <p:spPr>
          <a:xfrm>
            <a:off x="737100" y="2403850"/>
            <a:ext cx="4342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Участниками виртуальной прогулки «Сыктывкар, я тебя знаю!» стали учащиеся Коми республиканского колледжа культуры, Коми республиканского агропромышленного техникума, Сыктывкарского политехнического техникума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FAC348-8D4E-4E25-ACEF-4B7CE4D8AD02}"/>
              </a:ext>
            </a:extLst>
          </p:cNvPr>
          <p:cNvGrpSpPr/>
          <p:nvPr/>
        </p:nvGrpSpPr>
        <p:grpSpPr>
          <a:xfrm rot="5400000">
            <a:off x="-543171" y="1087216"/>
            <a:ext cx="1086341" cy="861443"/>
            <a:chOff x="855433" y="5317259"/>
            <a:chExt cx="1224842" cy="816347"/>
          </a:xfrm>
          <a:solidFill>
            <a:srgbClr val="FFC000">
              <a:alpha val="38000"/>
            </a:srgbClr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BC3547-1AE7-48D3-976A-747BA54186D0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4BE6D2-2678-416D-8BCC-D83BCED8A0BA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918476-8982-4EF1-8084-112068F3F228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87B7D0-60F7-41F1-B3E0-5074C3E60C09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2E010F-3CA8-4ED7-B3CA-4EE3E5F0E1BB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CA0A67-4A93-4162-8EED-79ECEE27EEF1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F679C54-55E5-41FB-9EAE-3B7200FCFC20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0344F0-CA41-440F-A99C-B707346717E5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D1A29E-2ED6-4261-A118-05D53E56FDF4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D7FEB7-93B6-4DED-BDDC-9CD0F83A912E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5DD8E3-7689-4CA8-BC8F-7C2CD7DE5242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1D1B42-2363-4B99-B0FB-09FF547487EE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F82456-14FD-4474-A157-3A80812E7B30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3C6280-C323-4779-BCDA-FDA6790DD7CD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4C3C10-3B31-4146-9C54-BA6D922EF0FF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E4D0CA-5F57-4DB9-9684-6C95C8D70DDC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7D12CA0-3AF0-4EEF-AFE5-7B9B22A2E0C3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A5C04D2-A830-4B26-9A0B-FD5CC471AEF1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A4AA3A-DFBB-4095-82F9-E758C9F4C4A6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4B54AFD-4D17-468C-949E-D4A98E9159B6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57F9DBA-0F2A-4970-8BED-063B1840E027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4551A56-65EA-4A22-89B9-241084DB771F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2CFF8B2-6FA5-4F7B-A922-91C891A27808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3D4CB0-73B9-4070-96B9-A0759C69AB2F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1BAB3B7-98ED-4CFF-85E8-04F7E2096796}"/>
              </a:ext>
            </a:extLst>
          </p:cNvPr>
          <p:cNvSpPr txBox="1"/>
          <p:nvPr/>
        </p:nvSpPr>
        <p:spPr>
          <a:xfrm>
            <a:off x="737100" y="290249"/>
            <a:ext cx="3850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Национальная библиотека Республики Коми</a:t>
            </a:r>
            <a:endParaRPr lang="en-ID" sz="12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5400000">
            <a:off x="1219993" y="4928393"/>
            <a:ext cx="709614" cy="314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7130" y="715783"/>
            <a:ext cx="10354461" cy="685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600" y="839750"/>
            <a:ext cx="6121400" cy="40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37374" y="0"/>
            <a:ext cx="5754625" cy="6858000"/>
          </a:xfrm>
          <a:prstGeom prst="rect">
            <a:avLst/>
          </a:prstGeom>
          <a:solidFill>
            <a:srgbClr val="558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592" y="112903"/>
            <a:ext cx="1701966" cy="424084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784684" y="2404545"/>
            <a:ext cx="1676400" cy="1740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9F9C8-1079-47ED-AC05-BB3A0C7835AD}"/>
              </a:ext>
            </a:extLst>
          </p:cNvPr>
          <p:cNvSpPr txBox="1"/>
          <p:nvPr/>
        </p:nvSpPr>
        <p:spPr>
          <a:xfrm>
            <a:off x="663550" y="779274"/>
            <a:ext cx="54070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Montserrat" panose="00000500000000000000" pitchFamily="50" charset="-52"/>
              </a:rPr>
              <a:t>Час правовой информации </a:t>
            </a:r>
            <a:r>
              <a:rPr lang="ru-RU" sz="3800" b="1" dirty="0">
                <a:solidFill>
                  <a:srgbClr val="0070C0"/>
                </a:solidFill>
                <a:latin typeface="Montserrat" panose="00000500000000000000" pitchFamily="50" charset="-52"/>
              </a:rPr>
              <a:t>«</a:t>
            </a:r>
            <a:r>
              <a:rPr lang="ru-RU" sz="3800" b="1" dirty="0" err="1">
                <a:solidFill>
                  <a:srgbClr val="0070C0"/>
                </a:solidFill>
                <a:latin typeface="Montserrat" panose="00000500000000000000" pitchFamily="50" charset="-52"/>
              </a:rPr>
              <a:t>Госуслуги</a:t>
            </a:r>
            <a:r>
              <a:rPr lang="ru-RU" sz="3800" b="1" dirty="0">
                <a:solidFill>
                  <a:srgbClr val="0070C0"/>
                </a:solidFill>
                <a:latin typeface="Montserrat" panose="00000500000000000000" pitchFamily="50" charset="-52"/>
              </a:rPr>
              <a:t>. </a:t>
            </a:r>
          </a:p>
          <a:p>
            <a:r>
              <a:rPr lang="ru-RU" sz="3800" b="1" dirty="0">
                <a:solidFill>
                  <a:srgbClr val="0070C0"/>
                </a:solidFill>
                <a:latin typeface="Montserrat" panose="00000500000000000000" pitchFamily="50" charset="-52"/>
              </a:rPr>
              <a:t>Пушкинская карта»</a:t>
            </a:r>
            <a:endParaRPr lang="en-ID" sz="3800" b="1" dirty="0">
              <a:solidFill>
                <a:srgbClr val="0070C0"/>
              </a:solidFill>
              <a:latin typeface="Montserrat" panose="000005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AC1AA-D130-4020-9E84-D29627F97564}"/>
              </a:ext>
            </a:extLst>
          </p:cNvPr>
          <p:cNvSpPr txBox="1"/>
          <p:nvPr/>
        </p:nvSpPr>
        <p:spPr>
          <a:xfrm>
            <a:off x="677823" y="3384254"/>
            <a:ext cx="434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Участниками стали две группы учащихся Сыктывкарского торгово-экономического колледжа. Мы планируем продолжать проводить данные уроки.</a:t>
            </a:r>
          </a:p>
          <a:p>
            <a:pPr>
              <a:lnSpc>
                <a:spcPct val="150000"/>
              </a:lnSpc>
            </a:pP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FAC348-8D4E-4E25-ACEF-4B7CE4D8AD02}"/>
              </a:ext>
            </a:extLst>
          </p:cNvPr>
          <p:cNvGrpSpPr/>
          <p:nvPr/>
        </p:nvGrpSpPr>
        <p:grpSpPr>
          <a:xfrm rot="5400000">
            <a:off x="-543171" y="1087216"/>
            <a:ext cx="1086341" cy="861443"/>
            <a:chOff x="855433" y="5317259"/>
            <a:chExt cx="1224842" cy="816347"/>
          </a:xfrm>
          <a:solidFill>
            <a:srgbClr val="FFC000">
              <a:alpha val="38000"/>
            </a:srgbClr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BC3547-1AE7-48D3-976A-747BA54186D0}"/>
                </a:ext>
              </a:extLst>
            </p:cNvPr>
            <p:cNvSpPr/>
            <p:nvPr/>
          </p:nvSpPr>
          <p:spPr>
            <a:xfrm>
              <a:off x="855433" y="531726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4BE6D2-2678-416D-8BCC-D83BCED8A0BA}"/>
                </a:ext>
              </a:extLst>
            </p:cNvPr>
            <p:cNvSpPr/>
            <p:nvPr/>
          </p:nvSpPr>
          <p:spPr>
            <a:xfrm>
              <a:off x="1082622" y="531726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918476-8982-4EF1-8084-112068F3F228}"/>
                </a:ext>
              </a:extLst>
            </p:cNvPr>
            <p:cNvSpPr/>
            <p:nvPr/>
          </p:nvSpPr>
          <p:spPr>
            <a:xfrm>
              <a:off x="1309810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87B7D0-60F7-41F1-B3E0-5074C3E60C09}"/>
                </a:ext>
              </a:extLst>
            </p:cNvPr>
            <p:cNvSpPr/>
            <p:nvPr/>
          </p:nvSpPr>
          <p:spPr>
            <a:xfrm>
              <a:off x="1536998" y="531726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2E010F-3CA8-4ED7-B3CA-4EE3E5F0E1BB}"/>
                </a:ext>
              </a:extLst>
            </p:cNvPr>
            <p:cNvSpPr/>
            <p:nvPr/>
          </p:nvSpPr>
          <p:spPr>
            <a:xfrm>
              <a:off x="1764187" y="531726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CA0A67-4A93-4162-8EED-79ECEE27EEF1}"/>
                </a:ext>
              </a:extLst>
            </p:cNvPr>
            <p:cNvSpPr/>
            <p:nvPr/>
          </p:nvSpPr>
          <p:spPr>
            <a:xfrm>
              <a:off x="1991375" y="5317259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F679C54-55E5-41FB-9EAE-3B7200FCFC20}"/>
                </a:ext>
              </a:extLst>
            </p:cNvPr>
            <p:cNvSpPr/>
            <p:nvPr/>
          </p:nvSpPr>
          <p:spPr>
            <a:xfrm>
              <a:off x="855433" y="555974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0344F0-CA41-440F-A99C-B707346717E5}"/>
                </a:ext>
              </a:extLst>
            </p:cNvPr>
            <p:cNvSpPr/>
            <p:nvPr/>
          </p:nvSpPr>
          <p:spPr>
            <a:xfrm>
              <a:off x="1082622" y="555974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D1A29E-2ED6-4261-A118-05D53E56FDF4}"/>
                </a:ext>
              </a:extLst>
            </p:cNvPr>
            <p:cNvSpPr/>
            <p:nvPr/>
          </p:nvSpPr>
          <p:spPr>
            <a:xfrm>
              <a:off x="1309810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D7FEB7-93B6-4DED-BDDC-9CD0F83A912E}"/>
                </a:ext>
              </a:extLst>
            </p:cNvPr>
            <p:cNvSpPr/>
            <p:nvPr/>
          </p:nvSpPr>
          <p:spPr>
            <a:xfrm>
              <a:off x="1536998" y="555974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5DD8E3-7689-4CA8-BC8F-7C2CD7DE5242}"/>
                </a:ext>
              </a:extLst>
            </p:cNvPr>
            <p:cNvSpPr/>
            <p:nvPr/>
          </p:nvSpPr>
          <p:spPr>
            <a:xfrm>
              <a:off x="1764187" y="555974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1D1B42-2363-4B99-B0FB-09FF547487EE}"/>
                </a:ext>
              </a:extLst>
            </p:cNvPr>
            <p:cNvSpPr/>
            <p:nvPr/>
          </p:nvSpPr>
          <p:spPr>
            <a:xfrm>
              <a:off x="1991375" y="555974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F82456-14FD-4474-A157-3A80812E7B30}"/>
                </a:ext>
              </a:extLst>
            </p:cNvPr>
            <p:cNvSpPr/>
            <p:nvPr/>
          </p:nvSpPr>
          <p:spPr>
            <a:xfrm>
              <a:off x="855433" y="580222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3C6280-C323-4779-BCDA-FDA6790DD7CD}"/>
                </a:ext>
              </a:extLst>
            </p:cNvPr>
            <p:cNvSpPr/>
            <p:nvPr/>
          </p:nvSpPr>
          <p:spPr>
            <a:xfrm>
              <a:off x="1082622" y="580222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4C3C10-3B31-4146-9C54-BA6D922EF0FF}"/>
                </a:ext>
              </a:extLst>
            </p:cNvPr>
            <p:cNvSpPr/>
            <p:nvPr/>
          </p:nvSpPr>
          <p:spPr>
            <a:xfrm>
              <a:off x="1309810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E4D0CA-5F57-4DB9-9684-6C95C8D70DDC}"/>
                </a:ext>
              </a:extLst>
            </p:cNvPr>
            <p:cNvSpPr/>
            <p:nvPr/>
          </p:nvSpPr>
          <p:spPr>
            <a:xfrm>
              <a:off x="1536998" y="580222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7D12CA0-3AF0-4EEF-AFE5-7B9B22A2E0C3}"/>
                </a:ext>
              </a:extLst>
            </p:cNvPr>
            <p:cNvSpPr/>
            <p:nvPr/>
          </p:nvSpPr>
          <p:spPr>
            <a:xfrm>
              <a:off x="1764187" y="580222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A5C04D2-A830-4B26-9A0B-FD5CC471AEF1}"/>
                </a:ext>
              </a:extLst>
            </p:cNvPr>
            <p:cNvSpPr/>
            <p:nvPr/>
          </p:nvSpPr>
          <p:spPr>
            <a:xfrm>
              <a:off x="1991375" y="5802221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A4AA3A-DFBB-4095-82F9-E758C9F4C4A6}"/>
                </a:ext>
              </a:extLst>
            </p:cNvPr>
            <p:cNvSpPr/>
            <p:nvPr/>
          </p:nvSpPr>
          <p:spPr>
            <a:xfrm>
              <a:off x="855433" y="6044706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4B54AFD-4D17-468C-949E-D4A98E9159B6}"/>
                </a:ext>
              </a:extLst>
            </p:cNvPr>
            <p:cNvSpPr/>
            <p:nvPr/>
          </p:nvSpPr>
          <p:spPr>
            <a:xfrm>
              <a:off x="1082622" y="6044705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57F9DBA-0F2A-4970-8BED-063B1840E027}"/>
                </a:ext>
              </a:extLst>
            </p:cNvPr>
            <p:cNvSpPr/>
            <p:nvPr/>
          </p:nvSpPr>
          <p:spPr>
            <a:xfrm>
              <a:off x="1309810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4551A56-65EA-4A22-89B9-241084DB771F}"/>
                </a:ext>
              </a:extLst>
            </p:cNvPr>
            <p:cNvSpPr/>
            <p:nvPr/>
          </p:nvSpPr>
          <p:spPr>
            <a:xfrm>
              <a:off x="1536998" y="6044704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2CFF8B2-6FA5-4F7B-A922-91C891A27808}"/>
                </a:ext>
              </a:extLst>
            </p:cNvPr>
            <p:cNvSpPr/>
            <p:nvPr/>
          </p:nvSpPr>
          <p:spPr>
            <a:xfrm>
              <a:off x="1764187" y="6044703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3D4CB0-73B9-4070-96B9-A0759C69AB2F}"/>
                </a:ext>
              </a:extLst>
            </p:cNvPr>
            <p:cNvSpPr/>
            <p:nvPr/>
          </p:nvSpPr>
          <p:spPr>
            <a:xfrm>
              <a:off x="1991375" y="6044702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1BAB3B7-98ED-4CFF-85E8-04F7E2096796}"/>
              </a:ext>
            </a:extLst>
          </p:cNvPr>
          <p:cNvSpPr txBox="1"/>
          <p:nvPr/>
        </p:nvSpPr>
        <p:spPr>
          <a:xfrm>
            <a:off x="737100" y="290249"/>
            <a:ext cx="3850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Национальная библиотека Республики Коми</a:t>
            </a:r>
            <a:endParaRPr lang="en-ID" sz="12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5400000">
            <a:off x="1219993" y="4928393"/>
            <a:ext cx="709614" cy="314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s://sun9-70.userapi.com/impg/KVT8azeMgZNhKXpxWxxOIzcdzfGdhsYWBPYl4g/_uY9aCG9tk8.jpg?size=1851x2160&amp;quality=95&amp;sign=34cfceb67c1aa3a4461a217de6b40b35&amp;type=alb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351" y="112903"/>
            <a:ext cx="3156806" cy="368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5649351" y="69598"/>
            <a:ext cx="3252006" cy="37704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tx1">
                  <a:lumMod val="4000"/>
                  <a:lumOff val="96000"/>
                  <a:alpha val="15000"/>
                </a:schemeClr>
              </a:gs>
              <a:gs pos="80000">
                <a:srgbClr val="5584BA">
                  <a:alpha val="69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051" y="1753805"/>
            <a:ext cx="1800703" cy="5199890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A9ADF704-081F-41AE-B733-D97C61DD2A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985" y="3116963"/>
            <a:ext cx="4433880" cy="3741037"/>
          </a:xfrm>
          <a:prstGeom prst="rect">
            <a:avLst/>
          </a:prstGeom>
        </p:spPr>
      </p:pic>
      <p:pic>
        <p:nvPicPr>
          <p:cNvPr id="42" name="Рисунок 41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4829" y="3219244"/>
            <a:ext cx="4202413" cy="2412496"/>
          </a:xfrm>
          <a:custGeom>
            <a:avLst/>
            <a:gdLst>
              <a:gd name="connsiteX0" fmla="*/ 0 w 2400300"/>
              <a:gd name="connsiteY0" fmla="*/ 0 h 4477657"/>
              <a:gd name="connsiteX1" fmla="*/ 2400300 w 2400300"/>
              <a:gd name="connsiteY1" fmla="*/ 0 h 4477657"/>
              <a:gd name="connsiteX2" fmla="*/ 2400300 w 2400300"/>
              <a:gd name="connsiteY2" fmla="*/ 4477657 h 4477657"/>
              <a:gd name="connsiteX3" fmla="*/ 0 w 2400300"/>
              <a:gd name="connsiteY3" fmla="*/ 4477657 h 447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4477657">
                <a:moveTo>
                  <a:pt x="0" y="0"/>
                </a:moveTo>
                <a:lnTo>
                  <a:pt x="2400300" y="0"/>
                </a:lnTo>
                <a:lnTo>
                  <a:pt x="2400300" y="4477657"/>
                </a:lnTo>
                <a:lnTo>
                  <a:pt x="0" y="447765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3986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8">
      <a:dk1>
        <a:srgbClr val="151A20"/>
      </a:dk1>
      <a:lt1>
        <a:srgbClr val="FFFFFF"/>
      </a:lt1>
      <a:dk2>
        <a:srgbClr val="212121"/>
      </a:dk2>
      <a:lt2>
        <a:srgbClr val="E7E6E6"/>
      </a:lt2>
      <a:accent1>
        <a:srgbClr val="DE241C"/>
      </a:accent1>
      <a:accent2>
        <a:srgbClr val="DE241C"/>
      </a:accent2>
      <a:accent3>
        <a:srgbClr val="DE241C"/>
      </a:accent3>
      <a:accent4>
        <a:srgbClr val="DE241C"/>
      </a:accent4>
      <a:accent5>
        <a:srgbClr val="DE241C"/>
      </a:accent5>
      <a:accent6>
        <a:srgbClr val="DE241C"/>
      </a:accent6>
      <a:hlink>
        <a:srgbClr val="0554FF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</TotalTime>
  <Words>461</Words>
  <Application>Microsoft Office PowerPoint</Application>
  <PresentationFormat>Широкоэкранный</PresentationFormat>
  <Paragraphs>100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Lato</vt:lpstr>
      <vt:lpstr>Montserrat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Владимир Владимирович Василенко</cp:lastModifiedBy>
  <cp:revision>208</cp:revision>
  <dcterms:created xsi:type="dcterms:W3CDTF">2019-04-07T16:50:42Z</dcterms:created>
  <dcterms:modified xsi:type="dcterms:W3CDTF">2024-11-26T06:54:40Z</dcterms:modified>
</cp:coreProperties>
</file>