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8" r:id="rId1"/>
  </p:sldMasterIdLst>
  <p:notesMasterIdLst>
    <p:notesMasterId r:id="rId11"/>
  </p:notesMasterIdLst>
  <p:sldIdLst>
    <p:sldId id="256" r:id="rId2"/>
    <p:sldId id="260" r:id="rId3"/>
    <p:sldId id="263" r:id="rId4"/>
    <p:sldId id="259" r:id="rId5"/>
    <p:sldId id="266" r:id="rId6"/>
    <p:sldId id="261" r:id="rId7"/>
    <p:sldId id="268" r:id="rId8"/>
    <p:sldId id="262" r:id="rId9"/>
    <p:sldId id="265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7271"/>
    <a:srgbClr val="F7AA47"/>
    <a:srgbClr val="2C5E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5" autoAdjust="0"/>
    <p:restoredTop sz="94625" autoAdjust="0"/>
  </p:normalViewPr>
  <p:slideViewPr>
    <p:cSldViewPr snapToGrid="0">
      <p:cViewPr varScale="1">
        <p:scale>
          <a:sx n="83" d="100"/>
          <a:sy n="83" d="100"/>
        </p:scale>
        <p:origin x="62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2069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70BD5-8E39-42F8-AB28-04BB45C43232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71C2D-094C-47E4-8960-E7789D8E1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2369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1C2D-094C-47E4-8960-E7789D8E13C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73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2495444"/>
            <a:ext cx="11262866" cy="3895121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6831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6762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1849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 userDrawn="1"/>
        </p:nvSpPr>
        <p:spPr>
          <a:xfrm>
            <a:off x="440286" y="614407"/>
            <a:ext cx="11309338" cy="831621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06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30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122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049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735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6607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770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685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2E938C08-51E8-4207-98AC-799FFA93B8F9}" type="datetimeFigureOut">
              <a:rPr lang="ru-RU" smtClean="0"/>
              <a:t>15.08.2024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36B6F1F-9D1C-483F-8A3E-AFDCE3D3F399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2C5E6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7272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rgbClr val="F7AA4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27938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2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FD479A-F231-484A-BEAA-244C4FBA248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64" y="4742123"/>
            <a:ext cx="2543047" cy="16480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31273" y="3032439"/>
            <a:ext cx="105294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000" b="1" dirty="0" smtClean="0">
                <a:solidFill>
                  <a:srgbClr val="F7AA47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БИБЛИОТЕКА «МОСТ» И ПРОМЫШЛЕННОСТЬ ЮЖНОГО УРАЛА: ориентир </a:t>
            </a:r>
            <a:r>
              <a:rPr lang="ru-RU" sz="4000" b="1" dirty="0">
                <a:solidFill>
                  <a:srgbClr val="F7AA47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на </a:t>
            </a:r>
            <a:r>
              <a:rPr lang="ru-RU" sz="4000" b="1" dirty="0" smtClean="0">
                <a:solidFill>
                  <a:srgbClr val="F7AA47"/>
                </a:solidFill>
                <a:ea typeface="Verdana" panose="020B0604030504040204" pitchFamily="34" charset="0"/>
                <a:cs typeface="Times New Roman" panose="02020603050405020304" pitchFamily="18" charset="0"/>
              </a:rPr>
              <a:t>сотрудничество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AEFFC7-6553-42D2-B7DC-5909847C734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8" b="18003"/>
          <a:stretch/>
        </p:blipFill>
        <p:spPr>
          <a:xfrm>
            <a:off x="461597" y="854160"/>
            <a:ext cx="3264753" cy="99590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7C6FEA3-C2D7-4C61-A94D-E2157579C144}"/>
              </a:ext>
            </a:extLst>
          </p:cNvPr>
          <p:cNvSpPr/>
          <p:nvPr/>
        </p:nvSpPr>
        <p:spPr>
          <a:xfrm>
            <a:off x="4288968" y="5497125"/>
            <a:ext cx="707175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altLang="ru-RU" dirty="0">
                <a:solidFill>
                  <a:schemeClr val="bg1"/>
                </a:solidFill>
                <a:cs typeface="Times New Roman" pitchFamily="18" charset="0"/>
              </a:rPr>
              <a:t>Шайдуров Александр Алексеевич,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заведующий залом интеллектуального развития и досуга</a:t>
            </a:r>
            <a:r>
              <a:rPr lang="ru-RU" altLang="ru-RU" sz="1600" dirty="0">
                <a:solidFill>
                  <a:schemeClr val="bg1"/>
                </a:solidFill>
                <a:cs typeface="Times New Roman" pitchFamily="18" charset="0"/>
              </a:rPr>
              <a:t> ГКУК ЧОБМ</a:t>
            </a:r>
            <a:endParaRPr lang="ru-RU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45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C2526C9-13E1-48BA-A3E9-B063B79E395F}"/>
              </a:ext>
            </a:extLst>
          </p:cNvPr>
          <p:cNvSpPr/>
          <p:nvPr/>
        </p:nvSpPr>
        <p:spPr>
          <a:xfrm>
            <a:off x="450266" y="1582148"/>
            <a:ext cx="6652283" cy="4762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b="1" dirty="0">
                <a:solidFill>
                  <a:srgbClr val="F7AA47"/>
                </a:solidFill>
                <a:ea typeface="Verdana" panose="020B0604030504040204" pitchFamily="34" charset="0"/>
              </a:rPr>
              <a:t>4</a:t>
            </a:r>
            <a:r>
              <a:rPr lang="ru-RU" dirty="0">
                <a:solidFill>
                  <a:srgbClr val="000000"/>
                </a:solidFill>
                <a:ea typeface="Verdana" panose="020B060403050404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Verdana" panose="020B0604030504040204" pitchFamily="34" charset="0"/>
              </a:rPr>
              <a:t>место </a:t>
            </a:r>
          </a:p>
          <a:p>
            <a:r>
              <a:rPr lang="ru-RU" sz="2400" b="1" dirty="0">
                <a:solidFill>
                  <a:srgbClr val="000000"/>
                </a:solidFill>
                <a:ea typeface="Verdana" panose="020B0604030504040204" pitchFamily="34" charset="0"/>
              </a:rPr>
              <a:t>по совокупному </a:t>
            </a:r>
          </a:p>
          <a:p>
            <a:r>
              <a:rPr lang="ru-RU" sz="2400" b="1" dirty="0">
                <a:solidFill>
                  <a:srgbClr val="000000"/>
                </a:solidFill>
                <a:ea typeface="Verdana" panose="020B0604030504040204" pitchFamily="34" charset="0"/>
              </a:rPr>
              <a:t>промышленному потенциалу</a:t>
            </a:r>
          </a:p>
          <a:p>
            <a:endParaRPr lang="ru-RU" sz="1100" dirty="0">
              <a:solidFill>
                <a:srgbClr val="000000"/>
              </a:solidFill>
              <a:ea typeface="Verdana" panose="020B0604030504040204" pitchFamily="34" charset="0"/>
            </a:endParaRPr>
          </a:p>
          <a:p>
            <a:r>
              <a:rPr lang="ru-RU" sz="5400" b="1" dirty="0">
                <a:solidFill>
                  <a:srgbClr val="F7AA47"/>
                </a:solidFill>
                <a:ea typeface="Verdana" panose="020B0604030504040204" pitchFamily="34" charset="0"/>
              </a:rPr>
              <a:t>11</a:t>
            </a:r>
            <a:r>
              <a:rPr lang="ru-RU" dirty="0">
                <a:solidFill>
                  <a:srgbClr val="000000"/>
                </a:solidFill>
                <a:ea typeface="Verdana" panose="020B060403050404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Verdana" panose="020B0604030504040204" pitchFamily="34" charset="0"/>
              </a:rPr>
              <a:t>место </a:t>
            </a:r>
          </a:p>
          <a:p>
            <a:r>
              <a:rPr lang="ru-RU" sz="2400" b="1" dirty="0">
                <a:solidFill>
                  <a:srgbClr val="000000"/>
                </a:solidFill>
                <a:ea typeface="Verdana" panose="020B0604030504040204" pitchFamily="34" charset="0"/>
              </a:rPr>
              <a:t>по объему валового </a:t>
            </a:r>
          </a:p>
          <a:p>
            <a:r>
              <a:rPr lang="ru-RU" sz="2400" b="1" dirty="0">
                <a:solidFill>
                  <a:srgbClr val="000000"/>
                </a:solidFill>
                <a:ea typeface="Verdana" panose="020B0604030504040204" pitchFamily="34" charset="0"/>
              </a:rPr>
              <a:t>регионального продукта</a:t>
            </a:r>
          </a:p>
          <a:p>
            <a:endParaRPr lang="ru-RU" sz="1050" dirty="0">
              <a:solidFill>
                <a:srgbClr val="000000"/>
              </a:solidFill>
              <a:ea typeface="Verdana" panose="020B0604030504040204" pitchFamily="34" charset="0"/>
            </a:endParaRPr>
          </a:p>
          <a:p>
            <a:r>
              <a:rPr lang="ru-RU" sz="5400" b="1" dirty="0">
                <a:solidFill>
                  <a:srgbClr val="F7AA47"/>
                </a:solidFill>
                <a:ea typeface="Verdana" panose="020B0604030504040204" pitchFamily="34" charset="0"/>
              </a:rPr>
              <a:t>14</a:t>
            </a:r>
            <a:r>
              <a:rPr lang="ru-RU" dirty="0">
                <a:solidFill>
                  <a:srgbClr val="000000"/>
                </a:solidFill>
                <a:ea typeface="Verdana" panose="020B060403050404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ea typeface="Verdana" panose="020B0604030504040204" pitchFamily="34" charset="0"/>
              </a:rPr>
              <a:t>место </a:t>
            </a:r>
          </a:p>
          <a:p>
            <a:r>
              <a:rPr lang="ru-RU" sz="2400" b="1" dirty="0">
                <a:solidFill>
                  <a:srgbClr val="000000"/>
                </a:solidFill>
                <a:ea typeface="Verdana" panose="020B0604030504040204" pitchFamily="34" charset="0"/>
              </a:rPr>
              <a:t>по инвестициям в основной капитал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42B5AB4-BD1F-499D-BC2C-1B383EC73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43" y="2174801"/>
            <a:ext cx="6708258" cy="335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BCDB35C5-9DBA-4D81-835B-9F84560791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819582"/>
              </p:ext>
            </p:extLst>
          </p:nvPr>
        </p:nvGraphicFramePr>
        <p:xfrm>
          <a:off x="625775" y="804636"/>
          <a:ext cx="1802160" cy="47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CorelDRAW" r:id="rId4" imgW="4899669" imgH="1280955" progId="CorelDraw.Graphic.23">
                  <p:embed/>
                </p:oleObj>
              </mc:Choice>
              <mc:Fallback>
                <p:oleObj name="CorelDRAW" r:id="rId4" imgW="4899669" imgH="1280955" progId="CorelDraw.Graphic.23">
                  <p:embed/>
                  <p:pic>
                    <p:nvPicPr>
                      <p:cNvPr id="10" name="Объект 9">
                        <a:extLst>
                          <a:ext uri="{FF2B5EF4-FFF2-40B4-BE49-F238E27FC236}">
                            <a16:creationId xmlns:a16="http://schemas.microsoft.com/office/drawing/2014/main" id="{F5DE55EE-B3E2-4B4A-8484-7DB82C6498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5775" y="804636"/>
                        <a:ext cx="1802160" cy="47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4162591-D4F7-4092-BC2E-CBD7E52F9216}"/>
              </a:ext>
            </a:extLst>
          </p:cNvPr>
          <p:cNvSpPr/>
          <p:nvPr/>
        </p:nvSpPr>
        <p:spPr>
          <a:xfrm>
            <a:off x="5150581" y="775841"/>
            <a:ext cx="18908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</a:rPr>
              <a:t>Южный Урал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39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kb.upl-74.ru/upload/iblock/015/7jpkzya2qmasg4750e0gzwy6h5h1pnej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754" y="4375687"/>
            <a:ext cx="3749769" cy="2054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atomic-energy.ru/files/images/logo/logo_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66" y="2274867"/>
            <a:ext cx="5538087" cy="1648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22.userapi.com/impg/t_IilkT4nxtUhZdCJOgVP5puOMfb1QERzPwheA/XUrgBJSXHSE.jpg?size=912x360&amp;quality=95&amp;sign=492421d214a9a75660262781a251c052&amp;c_uniq_tag=FrosW9afhZA7cbaa7jzeOV8dICp7O_0PTi0xL16LjSw&amp;type=album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918" y="4539282"/>
            <a:ext cx="4538229" cy="1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940A1F-094F-4709-A3ED-C030A16C27E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585" y="1729496"/>
            <a:ext cx="3297495" cy="2193918"/>
          </a:xfrm>
          <a:prstGeom prst="rect">
            <a:avLst/>
          </a:prstGeom>
        </p:spPr>
      </p:pic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F85D7E79-DE60-45FF-8A61-2AFF139120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7414789"/>
              </p:ext>
            </p:extLst>
          </p:nvPr>
        </p:nvGraphicFramePr>
        <p:xfrm>
          <a:off x="625775" y="804636"/>
          <a:ext cx="1802160" cy="47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CorelDRAW" r:id="rId8" imgW="4899669" imgH="1280955" progId="CorelDraw.Graphic.23">
                  <p:embed/>
                </p:oleObj>
              </mc:Choice>
              <mc:Fallback>
                <p:oleObj name="CorelDRAW" r:id="rId8" imgW="4899669" imgH="1280955" progId="CorelDraw.Graphic.23">
                  <p:embed/>
                  <p:pic>
                    <p:nvPicPr>
                      <p:cNvPr id="7" name="Объект 6">
                        <a:extLst>
                          <a:ext uri="{FF2B5EF4-FFF2-40B4-BE49-F238E27FC236}">
                            <a16:creationId xmlns:a16="http://schemas.microsoft.com/office/drawing/2014/main" id="{BCDB35C5-9DBA-4D81-835B-9F845607915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25775" y="804636"/>
                        <a:ext cx="1802160" cy="47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CFDD95B-06A1-4F58-BD78-84A5176BF55B}"/>
              </a:ext>
            </a:extLst>
          </p:cNvPr>
          <p:cNvSpPr/>
          <p:nvPr/>
        </p:nvSpPr>
        <p:spPr>
          <a:xfrm>
            <a:off x="3566462" y="775841"/>
            <a:ext cx="50590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</a:rPr>
              <a:t>Проект «Челябинск промышленный»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55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229B4734-0D5B-4E5F-ADD5-68E8A48E9A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229756"/>
              </p:ext>
            </p:extLst>
          </p:nvPr>
        </p:nvGraphicFramePr>
        <p:xfrm>
          <a:off x="625775" y="804636"/>
          <a:ext cx="1802160" cy="47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CorelDRAW" r:id="rId3" imgW="4899669" imgH="1280955" progId="CorelDraw.Graphic.23">
                  <p:embed/>
                </p:oleObj>
              </mc:Choice>
              <mc:Fallback>
                <p:oleObj name="CorelDRAW" r:id="rId3" imgW="4899669" imgH="1280955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F85D7E79-DE60-45FF-8A61-2AFF13912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5775" y="804636"/>
                        <a:ext cx="1802160" cy="47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C306FA-D46D-4D06-9A3F-F2979A2F239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847" y="2578394"/>
            <a:ext cx="4118345" cy="30143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5A67535-105A-4A5C-91FD-89F891779E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855" y="2380977"/>
            <a:ext cx="3725629" cy="321174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8485510-68A3-47D7-898C-6ED769A3E1EF}"/>
              </a:ext>
            </a:extLst>
          </p:cNvPr>
          <p:cNvSpPr/>
          <p:nvPr/>
        </p:nvSpPr>
        <p:spPr>
          <a:xfrm>
            <a:off x="4236420" y="775841"/>
            <a:ext cx="3719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</a:rPr>
              <a:t>Промышленные экскурсии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706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59345" y="1739322"/>
            <a:ext cx="8672945" cy="487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4E019F0D-878B-49B4-86FB-2EBFE6E33D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 t="9168" r="5119" b="6746"/>
          <a:stretch/>
        </p:blipFill>
        <p:spPr bwMode="auto">
          <a:xfrm>
            <a:off x="398523" y="2091677"/>
            <a:ext cx="5369442" cy="399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EDA0E10-220A-4215-9E85-D9DC6308B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2257" y="2091677"/>
            <a:ext cx="2906294" cy="397242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F90E89-FCA4-495C-BA1D-94FD9B7F8C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994"/>
          <a:stretch/>
        </p:blipFill>
        <p:spPr>
          <a:xfrm>
            <a:off x="5863816" y="4268059"/>
            <a:ext cx="2690536" cy="17960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E29D021-6E39-4E6F-93AD-F2AC019E8F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43"/>
          <a:stretch/>
        </p:blipFill>
        <p:spPr>
          <a:xfrm>
            <a:off x="5874449" y="2091677"/>
            <a:ext cx="2690535" cy="1897982"/>
          </a:xfrm>
          <a:prstGeom prst="rect">
            <a:avLst/>
          </a:prstGeom>
        </p:spPr>
      </p:pic>
      <p:graphicFrame>
        <p:nvGraphicFramePr>
          <p:cNvPr id="7" name="Объект 6">
            <a:extLst>
              <a:ext uri="{FF2B5EF4-FFF2-40B4-BE49-F238E27FC236}">
                <a16:creationId xmlns:a16="http://schemas.microsoft.com/office/drawing/2014/main" id="{742B77F0-93EF-4857-AF00-C834C68C07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229756"/>
              </p:ext>
            </p:extLst>
          </p:nvPr>
        </p:nvGraphicFramePr>
        <p:xfrm>
          <a:off x="625775" y="804636"/>
          <a:ext cx="1802160" cy="47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CorelDRAW" r:id="rId7" imgW="4899669" imgH="1280955" progId="CorelDraw.Graphic.23">
                  <p:embed/>
                </p:oleObj>
              </mc:Choice>
              <mc:Fallback>
                <p:oleObj name="CorelDRAW" r:id="rId7" imgW="4899669" imgH="1280955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F85D7E79-DE60-45FF-8A61-2AFF13912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5775" y="804636"/>
                        <a:ext cx="1802160" cy="47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4D9F06F-E03B-4161-B2FF-EF8BE5CD197F}"/>
              </a:ext>
            </a:extLst>
          </p:cNvPr>
          <p:cNvSpPr/>
          <p:nvPr/>
        </p:nvSpPr>
        <p:spPr>
          <a:xfrm>
            <a:off x="4068202" y="815167"/>
            <a:ext cx="40555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</a:rPr>
              <a:t>Экскурсия в цех «Высота 239»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32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34B68B-0ABC-4887-BB9F-60DDC6A150F9}"/>
              </a:ext>
            </a:extLst>
          </p:cNvPr>
          <p:cNvSpPr/>
          <p:nvPr/>
        </p:nvSpPr>
        <p:spPr>
          <a:xfrm>
            <a:off x="136043" y="2760947"/>
            <a:ext cx="326403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7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ЧЕЛЯБИНСК </a:t>
            </a:r>
          </a:p>
          <a:p>
            <a:r>
              <a:rPr lang="ru-RU" sz="2700" b="1" dirty="0">
                <a:solidFill>
                  <a:schemeClr val="bg1"/>
                </a:solidFill>
                <a:latin typeface="Century Gothic" panose="020B0502020202020204" pitchFamily="34" charset="0"/>
                <a:ea typeface="Times New Roman" panose="02020603050405020304" pitchFamily="18" charset="0"/>
              </a:rPr>
              <a:t>ПРОМЫШЛЕННЫЙ</a:t>
            </a:r>
            <a:endParaRPr lang="ru-RU" sz="27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9ACF2C-B6DC-48C9-AE9C-8FF4989912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51" y="1501847"/>
            <a:ext cx="4012738" cy="26356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A5A28D-4CF4-44BB-81FC-EFAAA6E3E6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4" b="4073"/>
          <a:stretch/>
        </p:blipFill>
        <p:spPr>
          <a:xfrm>
            <a:off x="1637105" y="4184288"/>
            <a:ext cx="4257964" cy="25900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68F7EC5-D582-4FA4-8C2E-3364D897BC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9" b="6431"/>
          <a:stretch/>
        </p:blipFill>
        <p:spPr>
          <a:xfrm>
            <a:off x="1637105" y="1514764"/>
            <a:ext cx="4257964" cy="260392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EFC40D3-DCED-4894-B09A-21F382BE523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151" y="4184288"/>
            <a:ext cx="4012738" cy="258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0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97921836-5D2C-4104-A0BD-84EBC1BA7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883" y="1848659"/>
            <a:ext cx="4588858" cy="45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639C66D1-CE17-4FBA-B227-DFF753B6A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527" y="1848659"/>
            <a:ext cx="3819500" cy="4534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66850FEE-E49A-4DE2-A45B-6A73E50903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8229756"/>
              </p:ext>
            </p:extLst>
          </p:nvPr>
        </p:nvGraphicFramePr>
        <p:xfrm>
          <a:off x="625775" y="804636"/>
          <a:ext cx="1802160" cy="4712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1" name="CorelDRAW" r:id="rId5" imgW="4899669" imgH="1280955" progId="CorelDraw.Graphic.23">
                  <p:embed/>
                </p:oleObj>
              </mc:Choice>
              <mc:Fallback>
                <p:oleObj name="CorelDRAW" r:id="rId5" imgW="4899669" imgH="1280955" progId="CorelDraw.Graphic.23">
                  <p:embed/>
                  <p:pic>
                    <p:nvPicPr>
                      <p:cNvPr id="8" name="Объект 7">
                        <a:extLst>
                          <a:ext uri="{FF2B5EF4-FFF2-40B4-BE49-F238E27FC236}">
                            <a16:creationId xmlns:a16="http://schemas.microsoft.com/office/drawing/2014/main" id="{F85D7E79-DE60-45FF-8A61-2AFF139120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5775" y="804636"/>
                        <a:ext cx="1802160" cy="4712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5B38B51-5A36-4BFE-8C0C-492F00170F9E}"/>
              </a:ext>
            </a:extLst>
          </p:cNvPr>
          <p:cNvSpPr/>
          <p:nvPr/>
        </p:nvSpPr>
        <p:spPr>
          <a:xfrm>
            <a:off x="3322107" y="804636"/>
            <a:ext cx="75574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bg1"/>
                </a:solidFill>
                <a:ea typeface="Verdana" panose="020B0604030504040204" pitchFamily="34" charset="0"/>
              </a:rPr>
              <a:t>«Формула Успеха»: межрегиональный </a:t>
            </a:r>
            <a:r>
              <a:rPr lang="ru-RU" sz="2400" dirty="0" err="1">
                <a:solidFill>
                  <a:schemeClr val="bg1"/>
                </a:solidFill>
                <a:ea typeface="Verdana" panose="020B0604030504040204" pitchFamily="34" charset="0"/>
              </a:rPr>
              <a:t>библиомарафон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88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B68F34A9-F415-44DD-8B4B-416C10840205}"/>
              </a:ext>
            </a:extLst>
          </p:cNvPr>
          <p:cNvSpPr txBox="1">
            <a:spLocks/>
          </p:cNvSpPr>
          <p:nvPr/>
        </p:nvSpPr>
        <p:spPr>
          <a:xfrm>
            <a:off x="823356" y="724289"/>
            <a:ext cx="10545288" cy="101667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62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2EA7918C-694E-41D7-AE08-463A3D20BE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6994136"/>
              </p:ext>
            </p:extLst>
          </p:nvPr>
        </p:nvGraphicFramePr>
        <p:xfrm>
          <a:off x="5033178" y="2007988"/>
          <a:ext cx="5317514" cy="4115090"/>
        </p:xfrm>
        <a:graphic>
          <a:graphicData uri="http://schemas.openxmlformats.org/drawingml/2006/table">
            <a:tbl>
              <a:tblPr/>
              <a:tblGrid>
                <a:gridCol w="5317514">
                  <a:extLst>
                    <a:ext uri="{9D8B030D-6E8A-4147-A177-3AD203B41FA5}">
                      <a16:colId xmlns:a16="http://schemas.microsoft.com/office/drawing/2014/main" val="4095458723"/>
                    </a:ext>
                  </a:extLst>
                </a:gridCol>
              </a:tblGrid>
              <a:tr h="209185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Шайдуров Александр Алексеевич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Контактная информация: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lang="ru-RU" altLang="ru-RU" sz="2200" b="0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+mn-lt"/>
                        </a:rPr>
                        <a:t>Тел.: </a:t>
                      </a:r>
                      <a:r>
                        <a:rPr lang="ru-RU" altLang="ru-RU" sz="2200" b="1" dirty="0">
                          <a:solidFill>
                            <a:schemeClr val="tx1">
                              <a:lumMod val="95000"/>
                            </a:schemeClr>
                          </a:solidFill>
                          <a:latin typeface="+mn-lt"/>
                        </a:rPr>
                        <a:t>8-908-581-33-61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  <a:defRPr/>
                      </a:pPr>
                      <a:r>
                        <a:rPr kumimoji="0" lang="en-US" altLang="ru-RU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Corbel" pitchFamily="34" charset="0"/>
                          <a:ea typeface="+mn-ea"/>
                          <a:cs typeface="Angsana New" panose="02020603050405020304" pitchFamily="18" charset="-34"/>
                        </a:rPr>
                        <a:t>E-mail</a:t>
                      </a:r>
                      <a:r>
                        <a:rPr kumimoji="0" lang="ru-RU" altLang="ru-RU" sz="2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Corbel" pitchFamily="34" charset="0"/>
                          <a:ea typeface="+mn-ea"/>
                          <a:cs typeface="Angsana New" panose="02020603050405020304" pitchFamily="18" charset="-34"/>
                        </a:rPr>
                        <a:t>: </a:t>
                      </a:r>
                      <a:r>
                        <a:rPr kumimoji="0" lang="en-US" altLang="ru-RU" sz="22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Corbel" pitchFamily="34" charset="0"/>
                          <a:ea typeface="+mn-ea"/>
                          <a:cs typeface="Angsana New" panose="02020603050405020304" pitchFamily="18" charset="-34"/>
                        </a:rPr>
                        <a:t>shaidurov86@mail.ru</a:t>
                      </a:r>
                      <a:endParaRPr lang="ru-RU" altLang="ru-RU" sz="2200" b="1" dirty="0">
                        <a:solidFill>
                          <a:schemeClr val="tx1">
                            <a:lumMod val="95000"/>
                          </a:schemeClr>
                        </a:solidFill>
                        <a:latin typeface="+mn-lt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2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</a:txBody>
                  <a:tcPr marL="84406" marR="84406" marT="42200" marB="42200" anchor="b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57221486"/>
                  </a:ext>
                </a:extLst>
              </a:tr>
              <a:tr h="1904710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800"/>
                        </a:spcBef>
                        <a:buSzPct val="90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6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5pPr>
                      <a:lvl6pPr marL="25146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6pPr>
                      <a:lvl7pPr marL="29718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7pPr>
                      <a:lvl8pPr marL="34290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8pPr>
                      <a:lvl9pPr marL="3886200" indent="-228600" fontAlgn="base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SzPct val="90000"/>
                        <a:buFont typeface="Wingdings" pitchFamily="2" charset="2"/>
                        <a:defRPr sz="1400">
                          <a:solidFill>
                            <a:schemeClr val="tx1"/>
                          </a:solidFill>
                          <a:latin typeface="Corbe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Тел. раб.: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+7 (351) </a:t>
                      </a:r>
                      <a:r>
                        <a:rPr kumimoji="0" lang="ru-RU" altLang="ru-RU" sz="18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796-62-15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en-US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E-mail</a:t>
                      </a: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: </a:t>
                      </a:r>
                      <a:r>
                        <a:rPr kumimoji="0" lang="en-US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onbt@mbi74.ru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cs typeface="Angsana New" panose="02020603050405020304" pitchFamily="18" charset="-34"/>
                        </a:rPr>
                        <a:t>454084, г. Челябинск, Свердловский пр., 41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endParaRPr kumimoji="0" lang="ru-RU" altLang="ru-RU" sz="5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Государственное казенное учреждение культуры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90000"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«Челябинская областная библиотека для молодёжи»</a:t>
                      </a:r>
                      <a:endParaRPr kumimoji="0" lang="ru-RU" altLang="ru-RU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ngsana New" panose="02020603050405020304" pitchFamily="18" charset="-34"/>
                      </a:endParaRPr>
                    </a:p>
                  </a:txBody>
                  <a:tcPr marL="84406" marR="84406" marT="42200" marB="42200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3925968"/>
                  </a:ext>
                </a:extLst>
              </a:tr>
            </a:tbl>
          </a:graphicData>
        </a:graphic>
      </p:graphicFrame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E4093BD-84EE-4FAF-B7D6-1A8F26B01A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12" y="2506394"/>
            <a:ext cx="2285312" cy="285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25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Дивиденд">
  <a:themeElements>
    <a:clrScheme name="Дивиденд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465359"/>
      </a:accent1>
      <a:accent2>
        <a:srgbClr val="ED8428"/>
      </a:accent2>
      <a:accent3>
        <a:srgbClr val="E6C46D"/>
      </a:accent3>
      <a:accent4>
        <a:srgbClr val="969FA7"/>
      </a:accent4>
      <a:accent5>
        <a:srgbClr val="A9C37C"/>
      </a:accent5>
      <a:accent6>
        <a:srgbClr val="5A8071"/>
      </a:accent6>
      <a:hlink>
        <a:srgbClr val="828282"/>
      </a:hlink>
      <a:folHlink>
        <a:srgbClr val="A5A5A5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Дивиденд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5D8C9649-FBE1-4B5B-8258-8A170F9843A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Дивиденд</Template>
  <TotalTime>925</TotalTime>
  <Words>119</Words>
  <Application>Microsoft Office PowerPoint</Application>
  <PresentationFormat>Широкоэкранный</PresentationFormat>
  <Paragraphs>37</Paragraphs>
  <Slides>9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9" baseType="lpstr">
      <vt:lpstr>Angsana New</vt:lpstr>
      <vt:lpstr>Calibri</vt:lpstr>
      <vt:lpstr>Calibri Light</vt:lpstr>
      <vt:lpstr>Century Gothic</vt:lpstr>
      <vt:lpstr>Corbel</vt:lpstr>
      <vt:lpstr>Times New Roman</vt:lpstr>
      <vt:lpstr>Verdana</vt:lpstr>
      <vt:lpstr>Wingdings 2</vt:lpstr>
      <vt:lpstr>Дивиденд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 Шайдуров</dc:creator>
  <cp:lastModifiedBy>User</cp:lastModifiedBy>
  <cp:revision>27</cp:revision>
  <dcterms:created xsi:type="dcterms:W3CDTF">2023-10-18T09:50:00Z</dcterms:created>
  <dcterms:modified xsi:type="dcterms:W3CDTF">2024-08-15T05:22:35Z</dcterms:modified>
</cp:coreProperties>
</file>