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98" r:id="rId3"/>
    <p:sldId id="315" r:id="rId4"/>
    <p:sldId id="321" r:id="rId5"/>
    <p:sldId id="287" r:id="rId6"/>
    <p:sldId id="299" r:id="rId7"/>
    <p:sldId id="322" r:id="rId8"/>
    <p:sldId id="320" r:id="rId9"/>
    <p:sldId id="301" r:id="rId10"/>
    <p:sldId id="264" r:id="rId11"/>
    <p:sldId id="302" r:id="rId12"/>
    <p:sldId id="275" r:id="rId13"/>
    <p:sldId id="307" r:id="rId14"/>
    <p:sldId id="308" r:id="rId15"/>
    <p:sldId id="303" r:id="rId16"/>
    <p:sldId id="304" r:id="rId17"/>
    <p:sldId id="305" r:id="rId18"/>
    <p:sldId id="268" r:id="rId19"/>
    <p:sldId id="306" r:id="rId20"/>
    <p:sldId id="319" r:id="rId21"/>
    <p:sldId id="276" r:id="rId22"/>
    <p:sldId id="261" r:id="rId23"/>
    <p:sldId id="274" r:id="rId24"/>
    <p:sldId id="277" r:id="rId25"/>
    <p:sldId id="281" r:id="rId26"/>
    <p:sldId id="290" r:id="rId27"/>
    <p:sldId id="309" r:id="rId28"/>
    <p:sldId id="278" r:id="rId29"/>
    <p:sldId id="282" r:id="rId30"/>
    <p:sldId id="280" r:id="rId31"/>
    <p:sldId id="291" r:id="rId32"/>
    <p:sldId id="283" r:id="rId33"/>
    <p:sldId id="316" r:id="rId34"/>
    <p:sldId id="317" r:id="rId35"/>
    <p:sldId id="284" r:id="rId36"/>
    <p:sldId id="285" r:id="rId37"/>
    <p:sldId id="310" r:id="rId38"/>
    <p:sldId id="311" r:id="rId39"/>
    <p:sldId id="288" r:id="rId40"/>
    <p:sldId id="259" r:id="rId41"/>
    <p:sldId id="262" r:id="rId42"/>
    <p:sldId id="313" r:id="rId43"/>
    <p:sldId id="314" r:id="rId44"/>
    <p:sldId id="300" r:id="rId45"/>
    <p:sldId id="257" r:id="rId46"/>
    <p:sldId id="271" r:id="rId47"/>
    <p:sldId id="297" r:id="rId48"/>
    <p:sldId id="323" r:id="rId49"/>
    <p:sldId id="324" r:id="rId50"/>
    <p:sldId id="325" r:id="rId51"/>
    <p:sldId id="326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5BF8E-8C8F-4E5C-964D-6765544BE999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0CC4-03D3-4B48-A19C-8F75BE8D9A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5BF8E-8C8F-4E5C-964D-6765544BE999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0CC4-03D3-4B48-A19C-8F75BE8D9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5BF8E-8C8F-4E5C-964D-6765544BE999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0CC4-03D3-4B48-A19C-8F75BE8D9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5BF8E-8C8F-4E5C-964D-6765544BE999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0CC4-03D3-4B48-A19C-8F75BE8D9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5BF8E-8C8F-4E5C-964D-6765544BE999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0CC4-03D3-4B48-A19C-8F75BE8D9A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5BF8E-8C8F-4E5C-964D-6765544BE999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0CC4-03D3-4B48-A19C-8F75BE8D9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5BF8E-8C8F-4E5C-964D-6765544BE999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0CC4-03D3-4B48-A19C-8F75BE8D9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5BF8E-8C8F-4E5C-964D-6765544BE999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0CC4-03D3-4B48-A19C-8F75BE8D9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5BF8E-8C8F-4E5C-964D-6765544BE999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0CC4-03D3-4B48-A19C-8F75BE8D9A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5BF8E-8C8F-4E5C-964D-6765544BE999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0CC4-03D3-4B48-A19C-8F75BE8D9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5BF8E-8C8F-4E5C-964D-6765544BE999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0CC4-03D3-4B48-A19C-8F75BE8D9A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A75BF8E-8C8F-4E5C-964D-6765544BE999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DF00CC4-03D3-4B48-A19C-8F75BE8D9A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2565" y="1905832"/>
            <a:ext cx="1049731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Библиотека и семья: </a:t>
            </a:r>
          </a:p>
          <a:p>
            <a:pPr algn="ctr"/>
            <a:r>
              <a:rPr lang="ru-RU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</a:t>
            </a:r>
            <a:r>
              <a:rPr lang="ru-RU" sz="72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рани сотрудничества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11927" y="290945"/>
            <a:ext cx="9809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МБУК «</a:t>
            </a:r>
            <a:r>
              <a:rPr lang="ru-RU" sz="2400" b="1" dirty="0" err="1"/>
              <a:t>Сыктывдинская</a:t>
            </a:r>
            <a:r>
              <a:rPr lang="ru-RU" sz="2400" b="1" dirty="0"/>
              <a:t> ЦБС»</a:t>
            </a:r>
          </a:p>
          <a:p>
            <a:pPr algn="ctr"/>
            <a:r>
              <a:rPr lang="ru-RU" sz="2400" b="1" dirty="0"/>
              <a:t>Центральная детская библиотека им. С.В. Михалкова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90655" y="5080429"/>
            <a:ext cx="714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err="1"/>
              <a:t>Ваховская</a:t>
            </a:r>
            <a:r>
              <a:rPr lang="ru-RU" sz="2400" b="1" dirty="0"/>
              <a:t> Елена Павловна,</a:t>
            </a:r>
          </a:p>
          <a:p>
            <a:pPr algn="r"/>
            <a:r>
              <a:rPr lang="ru-RU" sz="2400" b="1" dirty="0"/>
              <a:t>заведующий ЦДБ им. С.В. Михалкова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24944" y="6211576"/>
            <a:ext cx="2271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Выльгорт</a:t>
            </a:r>
            <a:r>
              <a:rPr lang="ru-RU" sz="2400" b="1" dirty="0"/>
              <a:t>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217261-8500-0287-8A7B-4D5E2223C089}"/>
              </a:ext>
            </a:extLst>
          </p:cNvPr>
          <p:cNvSpPr txBox="1"/>
          <p:nvPr/>
        </p:nvSpPr>
        <p:spPr>
          <a:xfrm>
            <a:off x="1536192" y="214604"/>
            <a:ext cx="10405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К</a:t>
            </a:r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луб раннего развития «</a:t>
            </a:r>
            <a:r>
              <a:rPr lang="ru-RU" sz="32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Библиокроха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1541" y="799379"/>
            <a:ext cx="10466542" cy="3481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1541" y="4643689"/>
            <a:ext cx="5560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Цикл развивающих занятий для детей от 1,5 до 3 лет по приобщению к книге и чтению.</a:t>
            </a:r>
          </a:p>
        </p:txBody>
      </p:sp>
    </p:spTree>
    <p:extLst>
      <p:ext uri="{BB962C8B-B14F-4D97-AF65-F5344CB8AC3E}">
        <p14:creationId xmlns:p14="http://schemas.microsoft.com/office/powerpoint/2010/main" val="3319931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217261-8500-0287-8A7B-4D5E2223C089}"/>
              </a:ext>
            </a:extLst>
          </p:cNvPr>
          <p:cNvSpPr txBox="1"/>
          <p:nvPr/>
        </p:nvSpPr>
        <p:spPr>
          <a:xfrm>
            <a:off x="1536192" y="214604"/>
            <a:ext cx="10405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К</a:t>
            </a:r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луб раннего развития «</a:t>
            </a:r>
            <a:r>
              <a:rPr lang="ru-RU" sz="32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Библиокроха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8592" y="868009"/>
            <a:ext cx="10143190" cy="574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03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667FE63-A8F4-FBF3-726C-CB70EAC24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877" y="95423"/>
            <a:ext cx="6846651" cy="406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013E4C1-0F29-A913-8464-0104F5D0D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6072" y="2725555"/>
            <a:ext cx="6524884" cy="387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087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217261-8500-0287-8A7B-4D5E2223C089}"/>
              </a:ext>
            </a:extLst>
          </p:cNvPr>
          <p:cNvSpPr txBox="1"/>
          <p:nvPr/>
        </p:nvSpPr>
        <p:spPr>
          <a:xfrm>
            <a:off x="1536192" y="34495"/>
            <a:ext cx="10405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К</a:t>
            </a:r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луб раннего развития «</a:t>
            </a:r>
            <a:r>
              <a:rPr lang="ru-RU" sz="32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Библиокроха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1026" y="716252"/>
            <a:ext cx="6901227" cy="593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767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217261-8500-0287-8A7B-4D5E2223C089}"/>
              </a:ext>
            </a:extLst>
          </p:cNvPr>
          <p:cNvSpPr txBox="1"/>
          <p:nvPr/>
        </p:nvSpPr>
        <p:spPr>
          <a:xfrm>
            <a:off x="1536192" y="34495"/>
            <a:ext cx="10405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К</a:t>
            </a:r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луб раннего развития «</a:t>
            </a:r>
            <a:r>
              <a:rPr lang="ru-RU" sz="32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Библиокроха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2710" y="619270"/>
            <a:ext cx="9052836" cy="610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034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217261-8500-0287-8A7B-4D5E2223C089}"/>
              </a:ext>
            </a:extLst>
          </p:cNvPr>
          <p:cNvSpPr txBox="1"/>
          <p:nvPr/>
        </p:nvSpPr>
        <p:spPr>
          <a:xfrm>
            <a:off x="1536192" y="214604"/>
            <a:ext cx="10405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К</a:t>
            </a:r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луб раннего развития «</a:t>
            </a:r>
            <a:r>
              <a:rPr lang="ru-RU" sz="32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Библиокроха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790" y="910216"/>
            <a:ext cx="7686675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27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217261-8500-0287-8A7B-4D5E2223C089}"/>
              </a:ext>
            </a:extLst>
          </p:cNvPr>
          <p:cNvSpPr txBox="1"/>
          <p:nvPr/>
        </p:nvSpPr>
        <p:spPr>
          <a:xfrm>
            <a:off x="1536192" y="214604"/>
            <a:ext cx="10405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К</a:t>
            </a:r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луб раннего развития «</a:t>
            </a:r>
            <a:r>
              <a:rPr lang="ru-RU" sz="32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Библиокроха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46" y="979487"/>
            <a:ext cx="7509164" cy="56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114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217261-8500-0287-8A7B-4D5E2223C089}"/>
              </a:ext>
            </a:extLst>
          </p:cNvPr>
          <p:cNvSpPr txBox="1"/>
          <p:nvPr/>
        </p:nvSpPr>
        <p:spPr>
          <a:xfrm>
            <a:off x="1536192" y="214604"/>
            <a:ext cx="10405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К</a:t>
            </a:r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луб раннего развития «</a:t>
            </a:r>
            <a:r>
              <a:rPr lang="ru-RU" sz="32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Библиокроха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7775"/>
            <a:ext cx="12192000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00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F630B7C-C0A1-63BF-5F7B-E5EAB602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782" y="101171"/>
            <a:ext cx="6323663" cy="65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DF466-16F1-50A7-88B5-F3C41C3C79A9}"/>
              </a:ext>
            </a:extLst>
          </p:cNvPr>
          <p:cNvSpPr txBox="1"/>
          <p:nvPr/>
        </p:nvSpPr>
        <p:spPr>
          <a:xfrm>
            <a:off x="1693580" y="5589201"/>
            <a:ext cx="38233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dirty="0"/>
            </a:br>
            <a:r>
              <a:rPr lang="ru-RU" sz="2400" b="1" i="0" dirty="0">
                <a:solidFill>
                  <a:srgbClr val="000000"/>
                </a:solidFill>
                <a:effectLst/>
                <a:latin typeface="+mj-lt"/>
              </a:rPr>
              <a:t>Мастер-класс «Гномики</a:t>
            </a:r>
            <a:r>
              <a:rPr lang="ru-RU" sz="2400" b="1" dirty="0">
                <a:solidFill>
                  <a:srgbClr val="000000"/>
                </a:solidFill>
                <a:latin typeface="+mj-lt"/>
              </a:rPr>
              <a:t>»</a:t>
            </a:r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8722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DE4AE5FE-CDB6-7C28-0F02-BEDA9EA2C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8610" y="204156"/>
            <a:ext cx="8617933" cy="636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178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7780" y="169195"/>
            <a:ext cx="7647712" cy="650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258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3709" y="692727"/>
            <a:ext cx="8589818" cy="571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24588" y="107952"/>
            <a:ext cx="10867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Родительская гостиная "Навстречу друг другу"</a:t>
            </a:r>
          </a:p>
        </p:txBody>
      </p:sp>
    </p:spTree>
    <p:extLst>
      <p:ext uri="{BB962C8B-B14F-4D97-AF65-F5344CB8AC3E}">
        <p14:creationId xmlns:p14="http://schemas.microsoft.com/office/powerpoint/2010/main" val="2467521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570" y="748145"/>
            <a:ext cx="4395355" cy="586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2387" y="6133"/>
            <a:ext cx="108696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2377" y="1480485"/>
            <a:ext cx="6835660" cy="512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722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71B372-63BF-4BC4-FFE1-E883100466E6}"/>
              </a:ext>
            </a:extLst>
          </p:cNvPr>
          <p:cNvSpPr txBox="1"/>
          <p:nvPr/>
        </p:nvSpPr>
        <p:spPr>
          <a:xfrm>
            <a:off x="1581912" y="177282"/>
            <a:ext cx="1044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Семейные посиделки «Всё начинается с семьи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»</a:t>
            </a:r>
            <a:endParaRPr lang="ru-RU" sz="3200" b="1" i="0" dirty="0">
              <a:solidFill>
                <a:schemeClr val="accent5">
                  <a:lumMod val="75000"/>
                </a:schemeClr>
              </a:solidFill>
              <a:effectLst/>
              <a:latin typeface="-apple-system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DB4904A-08CE-889A-04B2-D9768D707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20" y="972596"/>
            <a:ext cx="5920047" cy="47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03793D8-11AD-391E-CB41-B49038D54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9377" y="3575305"/>
            <a:ext cx="5819524" cy="307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48856" y="2039112"/>
            <a:ext cx="5111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Интерактивная игра</a:t>
            </a:r>
          </a:p>
          <a:p>
            <a:r>
              <a:rPr lang="ru-RU" sz="2400" b="1" dirty="0"/>
              <a:t>«Юные знатоки Республики Коми».</a:t>
            </a:r>
          </a:p>
          <a:p>
            <a:r>
              <a:rPr lang="ru-RU" sz="2400" b="1" dirty="0"/>
              <a:t>Семейный мастер-класс.</a:t>
            </a:r>
          </a:p>
        </p:txBody>
      </p:sp>
    </p:spTree>
    <p:extLst>
      <p:ext uri="{BB962C8B-B14F-4D97-AF65-F5344CB8AC3E}">
        <p14:creationId xmlns:p14="http://schemas.microsoft.com/office/powerpoint/2010/main" val="4247892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D4DF96C-014F-1727-1E95-23C7921E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432" y="768096"/>
            <a:ext cx="10387584" cy="519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A48717-1035-248D-3490-50E580D05D75}"/>
              </a:ext>
            </a:extLst>
          </p:cNvPr>
          <p:cNvSpPr txBox="1"/>
          <p:nvPr/>
        </p:nvSpPr>
        <p:spPr>
          <a:xfrm>
            <a:off x="1581912" y="121298"/>
            <a:ext cx="100675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Студия секретов мастерства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«</a:t>
            </a:r>
            <a:r>
              <a:rPr lang="ru-RU" sz="3200" b="1" i="0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Папа может»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BB21377-46F5-E403-8E16-241559CB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79" y="858983"/>
            <a:ext cx="6262396" cy="43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B9BDBA3-8333-F7F6-BD50-B7EFA66B6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456" y="2459737"/>
            <a:ext cx="5481392" cy="41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7174D5-E1E8-1818-A58D-E55878507455}"/>
              </a:ext>
            </a:extLst>
          </p:cNvPr>
          <p:cNvSpPr txBox="1"/>
          <p:nvPr/>
        </p:nvSpPr>
        <p:spPr>
          <a:xfrm>
            <a:off x="1302088" y="5618295"/>
            <a:ext cx="5230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solidFill>
                  <a:srgbClr val="000000"/>
                </a:solidFill>
                <a:latin typeface="-apple-system"/>
              </a:rPr>
              <a:t>Встреча с автором сборника комиксов "Пера-Богатырь" Дмитрием Дунаевым.</a:t>
            </a:r>
          </a:p>
        </p:txBody>
      </p:sp>
    </p:spTree>
    <p:extLst>
      <p:ext uri="{BB962C8B-B14F-4D97-AF65-F5344CB8AC3E}">
        <p14:creationId xmlns:p14="http://schemas.microsoft.com/office/powerpoint/2010/main" val="1122187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8F261CF-FBA0-1FDD-20F7-22801EBC2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131" y="363260"/>
            <a:ext cx="8801742" cy="520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6BEA34-39D0-D94D-BC51-55234FE03C48}"/>
              </a:ext>
            </a:extLst>
          </p:cNvPr>
          <p:cNvSpPr txBox="1"/>
          <p:nvPr/>
        </p:nvSpPr>
        <p:spPr>
          <a:xfrm>
            <a:off x="2435290" y="5710335"/>
            <a:ext cx="876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solidFill>
                  <a:srgbClr val="000000"/>
                </a:solidFill>
                <a:latin typeface="-apple-system"/>
              </a:rPr>
              <a:t>Встреча с заместителем директора </a:t>
            </a:r>
            <a:r>
              <a:rPr lang="ru-RU" dirty="0" err="1">
                <a:solidFill>
                  <a:srgbClr val="000000"/>
                </a:solidFill>
                <a:latin typeface="-apple-system"/>
              </a:rPr>
              <a:t>Сыктывдинской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 ЦБС, программистом Алексеем Пыхтеевым. </a:t>
            </a:r>
          </a:p>
        </p:txBody>
      </p:sp>
    </p:spTree>
    <p:extLst>
      <p:ext uri="{BB962C8B-B14F-4D97-AF65-F5344CB8AC3E}">
        <p14:creationId xmlns:p14="http://schemas.microsoft.com/office/powerpoint/2010/main" val="3598531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C62EF-44A5-4FC8-6A95-055A0928B00D}"/>
              </a:ext>
            </a:extLst>
          </p:cNvPr>
          <p:cNvSpPr txBox="1"/>
          <p:nvPr/>
        </p:nvSpPr>
        <p:spPr>
          <a:xfrm>
            <a:off x="2491273" y="6049064"/>
            <a:ext cx="8350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solidFill>
                  <a:srgbClr val="000000"/>
                </a:solidFill>
                <a:latin typeface="-apple-system"/>
              </a:rPr>
              <a:t>Встреча с ф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ельдшером отделения скорой медицинской помощи Романом Некрасовым.</a:t>
            </a: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8AB483-DB9D-6572-064E-51A6ABE63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1273" y="225927"/>
            <a:ext cx="8350897" cy="56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387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C62EF-44A5-4FC8-6A95-055A0928B00D}"/>
              </a:ext>
            </a:extLst>
          </p:cNvPr>
          <p:cNvSpPr txBox="1"/>
          <p:nvPr/>
        </p:nvSpPr>
        <p:spPr>
          <a:xfrm>
            <a:off x="4890655" y="5985164"/>
            <a:ext cx="7054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solidFill>
                  <a:srgbClr val="000000"/>
                </a:solidFill>
                <a:latin typeface="-apple-system"/>
              </a:rPr>
              <a:t>Встреча с тренером спортивной школы </a:t>
            </a:r>
            <a:r>
              <a:rPr lang="ru-RU" dirty="0" err="1">
                <a:solidFill>
                  <a:srgbClr val="000000"/>
                </a:solidFill>
                <a:latin typeface="-apple-system"/>
              </a:rPr>
              <a:t>Сыктывдинского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 района Евгением </a:t>
            </a:r>
            <a:r>
              <a:rPr lang="ru-RU" dirty="0" err="1">
                <a:solidFill>
                  <a:srgbClr val="000000"/>
                </a:solidFill>
                <a:latin typeface="-apple-system"/>
              </a:rPr>
              <a:t>Уляшевым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8805" y="266701"/>
            <a:ext cx="5506668" cy="571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079" y="148936"/>
            <a:ext cx="4532388" cy="604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194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AC3CF4-DF3F-9A20-6530-6EE41A54E810}"/>
              </a:ext>
            </a:extLst>
          </p:cNvPr>
          <p:cNvSpPr txBox="1"/>
          <p:nvPr/>
        </p:nvSpPr>
        <p:spPr>
          <a:xfrm>
            <a:off x="1517903" y="186612"/>
            <a:ext cx="10238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Семейные праздники в библиотеке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83F7378-F1FC-1679-9B22-1EB3B212C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168" y="1737360"/>
            <a:ext cx="5062251" cy="47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31D55-36D0-858C-8113-8A2F9BA9234F}"/>
              </a:ext>
            </a:extLst>
          </p:cNvPr>
          <p:cNvSpPr txBox="1"/>
          <p:nvPr/>
        </p:nvSpPr>
        <p:spPr>
          <a:xfrm>
            <a:off x="1536192" y="868680"/>
            <a:ext cx="4315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 err="1">
                <a:solidFill>
                  <a:srgbClr val="000000"/>
                </a:solidFill>
                <a:effectLst/>
                <a:latin typeface="+mj-lt"/>
              </a:rPr>
              <a:t>Конкурсно-игровая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+mj-lt"/>
              </a:rPr>
              <a:t> программа</a:t>
            </a:r>
          </a:p>
          <a:p>
            <a:r>
              <a:rPr lang="ru-RU" sz="2000" b="0" i="0" dirty="0">
                <a:solidFill>
                  <a:srgbClr val="000000"/>
                </a:solidFill>
                <a:effectLst/>
                <a:latin typeface="+mj-lt"/>
              </a:rPr>
              <a:t>«Папа может всё!» (к 23 февраля)</a:t>
            </a:r>
            <a:endParaRPr lang="ru-RU" sz="2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D670CE-A9F8-743F-3050-4F5B3931C405}"/>
              </a:ext>
            </a:extLst>
          </p:cNvPr>
          <p:cNvSpPr txBox="1"/>
          <p:nvPr/>
        </p:nvSpPr>
        <p:spPr>
          <a:xfrm>
            <a:off x="6720840" y="5458968"/>
            <a:ext cx="5212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+mj-lt"/>
              </a:rPr>
              <a:t>П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+mj-lt"/>
              </a:rPr>
              <a:t>оздравляли своих самых сильных, </a:t>
            </a:r>
          </a:p>
          <a:p>
            <a:r>
              <a:rPr lang="ru-RU" sz="2000" b="0" i="0" dirty="0">
                <a:solidFill>
                  <a:srgbClr val="000000"/>
                </a:solidFill>
                <a:effectLst/>
                <a:latin typeface="+mj-lt"/>
              </a:rPr>
              <a:t>самых отважных, самых находчивых </a:t>
            </a:r>
          </a:p>
          <a:p>
            <a:r>
              <a:rPr lang="ru-RU" sz="2000" b="0" i="0" dirty="0">
                <a:solidFill>
                  <a:srgbClr val="000000"/>
                </a:solidFill>
                <a:effectLst/>
                <a:latin typeface="+mj-lt"/>
              </a:rPr>
              <a:t>и самых любимых пап</a:t>
            </a:r>
            <a:endParaRPr lang="ru-RU" sz="2000" dirty="0">
              <a:latin typeface="+mj-lt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7B1E7BCC-949D-6ABD-05C0-D251890EB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3015" y="1066222"/>
            <a:ext cx="5863601" cy="42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814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86CC11-BA7A-13AA-1E27-9E649E573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2662" y="186613"/>
            <a:ext cx="4273420" cy="427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029855F-1291-F402-FDA3-6E6CDC928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607" y="1026367"/>
            <a:ext cx="5645021" cy="564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6509" y="161916"/>
            <a:ext cx="9781310" cy="651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363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14521BE-8FEE-298D-67D6-764A3587C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5979" y="521208"/>
            <a:ext cx="10092499" cy="576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CD5232F-5C01-375F-A170-58A264227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513" y="638267"/>
            <a:ext cx="4506687" cy="602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0E1406-2C9F-E314-AD02-13BE304CE9EE}"/>
              </a:ext>
            </a:extLst>
          </p:cNvPr>
          <p:cNvSpPr txBox="1"/>
          <p:nvPr/>
        </p:nvSpPr>
        <p:spPr>
          <a:xfrm>
            <a:off x="5334001" y="6004956"/>
            <a:ext cx="66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День матери в библиотеке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0F48A58-0A15-E468-C58F-EF4E52E7B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638267"/>
            <a:ext cx="6655835" cy="499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29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24D692-9A04-0846-E9EA-6658B2EE447D}"/>
              </a:ext>
            </a:extLst>
          </p:cNvPr>
          <p:cNvSpPr txBox="1"/>
          <p:nvPr/>
        </p:nvSpPr>
        <p:spPr>
          <a:xfrm>
            <a:off x="1316182" y="167951"/>
            <a:ext cx="108758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Всероссийская акция «Библиосумерки-2024»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9EBF6CF-5B91-E920-094C-C0799D9E6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3349" y="877824"/>
            <a:ext cx="8930571" cy="561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289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5785" y="1103800"/>
            <a:ext cx="6577972" cy="538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835" y="1103801"/>
            <a:ext cx="5458692" cy="538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7794" y="103188"/>
            <a:ext cx="10875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973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24D692-9A04-0846-E9EA-6658B2EE447D}"/>
              </a:ext>
            </a:extLst>
          </p:cNvPr>
          <p:cNvSpPr txBox="1"/>
          <p:nvPr/>
        </p:nvSpPr>
        <p:spPr>
          <a:xfrm>
            <a:off x="1427018" y="167951"/>
            <a:ext cx="10764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Всероссийская акция «Библиосумерки-2024»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2114" y="960545"/>
            <a:ext cx="7601379" cy="570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122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69AC12A-BA37-A5C5-14DE-01D0E8D5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93" y="1773936"/>
            <a:ext cx="6469473" cy="485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383FD67-2D56-492C-571D-4FCF4E60E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06056" y="206312"/>
            <a:ext cx="4728243" cy="497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8BD65C-FB82-2D86-9AF2-2E235C3D994E}"/>
              </a:ext>
            </a:extLst>
          </p:cNvPr>
          <p:cNvSpPr txBox="1"/>
          <p:nvPr/>
        </p:nvSpPr>
        <p:spPr>
          <a:xfrm>
            <a:off x="1357743" y="177281"/>
            <a:ext cx="10834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«День открытых дверей в библиотеке»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D99741C-F3AA-9544-64F5-D26EB248C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47" y="762057"/>
            <a:ext cx="5746662" cy="431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133D165-D3BC-4577-D470-F364AC7E4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94" y="1898779"/>
            <a:ext cx="8285584" cy="46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28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8BD65C-FB82-2D86-9AF2-2E235C3D994E}"/>
              </a:ext>
            </a:extLst>
          </p:cNvPr>
          <p:cNvSpPr txBox="1"/>
          <p:nvPr/>
        </p:nvSpPr>
        <p:spPr>
          <a:xfrm>
            <a:off x="1343890" y="177282"/>
            <a:ext cx="10848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«День открытых дверей в библиотеке»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5163" y="834108"/>
            <a:ext cx="8617527" cy="564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917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8BD65C-FB82-2D86-9AF2-2E235C3D994E}"/>
              </a:ext>
            </a:extLst>
          </p:cNvPr>
          <p:cNvSpPr txBox="1"/>
          <p:nvPr/>
        </p:nvSpPr>
        <p:spPr>
          <a:xfrm>
            <a:off x="1343890" y="177282"/>
            <a:ext cx="10848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«День открытых дверей в библиотеке»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4163" y="938213"/>
            <a:ext cx="7566746" cy="5760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504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7FB3AB-8608-BB30-DC38-B29123BB39AE}"/>
              </a:ext>
            </a:extLst>
          </p:cNvPr>
          <p:cNvSpPr txBox="1"/>
          <p:nvPr/>
        </p:nvSpPr>
        <p:spPr>
          <a:xfrm>
            <a:off x="1240972" y="158620"/>
            <a:ext cx="1095102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День семейного отдыха в детской библиотеке </a:t>
            </a:r>
          </a:p>
          <a:p>
            <a:endParaRPr lang="ru-RU" b="0" i="0" dirty="0">
              <a:solidFill>
                <a:srgbClr val="000000"/>
              </a:solidFill>
              <a:effectLst/>
              <a:latin typeface="-apple-system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                      </a:t>
            </a:r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42B7D02-6D52-2F7A-A90E-BAD375092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0473" y="853505"/>
            <a:ext cx="5998537" cy="517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4448" y="6144768"/>
            <a:ext cx="5861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Планетарий «</a:t>
            </a:r>
            <a:r>
              <a:rPr lang="ru-RU" sz="2400" dirty="0" err="1">
                <a:solidFill>
                  <a:srgbClr val="000000"/>
                </a:solidFill>
                <a:latin typeface="+mj-lt"/>
              </a:rPr>
              <a:t>Артурико</a:t>
            </a:r>
            <a:r>
              <a:rPr lang="ru-RU" sz="2400" dirty="0">
                <a:solidFill>
                  <a:srgbClr val="000000"/>
                </a:solidFill>
                <a:latin typeface="+mj-lt"/>
              </a:rPr>
              <a:t>» </a:t>
            </a:r>
            <a:endParaRPr lang="ru-RU" sz="2400" dirty="0"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606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12192000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79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B30F48-04CA-2284-908A-6D4E8915DEAF}"/>
              </a:ext>
            </a:extLst>
          </p:cNvPr>
          <p:cNvSpPr txBox="1"/>
          <p:nvPr/>
        </p:nvSpPr>
        <p:spPr>
          <a:xfrm>
            <a:off x="1591056" y="74645"/>
            <a:ext cx="10460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Первый сельский семейный форум «Родные-Любимые»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9C77664-2CD1-EADB-3197-73BBBEB3C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846" y="932105"/>
            <a:ext cx="7587156" cy="569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421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5733DC-50D5-76BB-3069-69B8D7A22EB4}"/>
              </a:ext>
            </a:extLst>
          </p:cNvPr>
          <p:cNvSpPr txBox="1"/>
          <p:nvPr/>
        </p:nvSpPr>
        <p:spPr>
          <a:xfrm>
            <a:off x="1490472" y="195942"/>
            <a:ext cx="10701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Э</a:t>
            </a:r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кспозиция о династии художников Ермолиных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C656EF2-BF62-52A1-599C-E3C64E8BA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689" y="1020310"/>
            <a:ext cx="6198378" cy="559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080A0D6-9757-10B5-F033-361CA096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346" y="1899489"/>
            <a:ext cx="5312229" cy="3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512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5733DC-50D5-76BB-3069-69B8D7A22EB4}"/>
              </a:ext>
            </a:extLst>
          </p:cNvPr>
          <p:cNvSpPr txBox="1"/>
          <p:nvPr/>
        </p:nvSpPr>
        <p:spPr>
          <a:xfrm>
            <a:off x="1316182" y="195942"/>
            <a:ext cx="108758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Большие семейные выходные</a:t>
            </a:r>
            <a:endParaRPr lang="ru-RU" sz="3200" b="1" i="0" dirty="0">
              <a:solidFill>
                <a:schemeClr val="accent5">
                  <a:lumMod val="75000"/>
                </a:schemeClr>
              </a:solidFill>
              <a:effectLst/>
              <a:latin typeface="+mj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219" y="780717"/>
            <a:ext cx="7453744" cy="559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308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5733DC-50D5-76BB-3069-69B8D7A22EB4}"/>
              </a:ext>
            </a:extLst>
          </p:cNvPr>
          <p:cNvSpPr txBox="1"/>
          <p:nvPr/>
        </p:nvSpPr>
        <p:spPr>
          <a:xfrm>
            <a:off x="1490472" y="195942"/>
            <a:ext cx="10701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Большие семейные выходные</a:t>
            </a:r>
            <a:endParaRPr lang="ru-RU" sz="3200" b="1" i="0" dirty="0">
              <a:solidFill>
                <a:schemeClr val="accent5">
                  <a:lumMod val="75000"/>
                </a:schemeClr>
              </a:solidFill>
              <a:effectLst/>
              <a:latin typeface="+mj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41418" y="780717"/>
            <a:ext cx="8617527" cy="582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40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3892" y="168763"/>
            <a:ext cx="108481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Всероссийская благотворительная акция</a:t>
            </a:r>
          </a:p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«Тепло для Героя»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687463" y="991360"/>
            <a:ext cx="4568821" cy="60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5565" y="1245980"/>
            <a:ext cx="4003961" cy="533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404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AA6B95-35AC-A695-0258-6EBA74F6F637}"/>
              </a:ext>
            </a:extLst>
          </p:cNvPr>
          <p:cNvSpPr txBox="1"/>
          <p:nvPr/>
        </p:nvSpPr>
        <p:spPr>
          <a:xfrm>
            <a:off x="1611084" y="427241"/>
            <a:ext cx="5071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Акция «Живая обложка»</a:t>
            </a:r>
            <a:endParaRPr lang="ru-RU" sz="3200" dirty="0">
              <a:latin typeface="+mj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BD01B9C-0894-F435-CAE3-16513FEF3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286" y="203499"/>
            <a:ext cx="5136817" cy="66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2386" y="1413164"/>
            <a:ext cx="4023078" cy="519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977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2364" y="143164"/>
            <a:ext cx="5036126" cy="671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2203" y="975270"/>
            <a:ext cx="3619615" cy="505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411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10826444" cy="483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2874" y="3216564"/>
            <a:ext cx="1387908" cy="332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37528" y="4694449"/>
            <a:ext cx="4170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www.syktyvdincbs.ru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23855" y="5641217"/>
            <a:ext cx="8104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https://www.syktyvdincbs.ru/page/menju_sleva.filialy_tsbs.tsentralnaya_detskaya_biblioteka_news/</a:t>
            </a:r>
          </a:p>
        </p:txBody>
      </p:sp>
    </p:spTree>
    <p:extLst>
      <p:ext uri="{BB962C8B-B14F-4D97-AF65-F5344CB8AC3E}">
        <p14:creationId xmlns:p14="http://schemas.microsoft.com/office/powerpoint/2010/main" val="39871615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982" y="0"/>
            <a:ext cx="7712075" cy="706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1272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6570" y="0"/>
            <a:ext cx="10466532" cy="561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88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1639DD-9043-68B5-CFF4-0FC38EF42562}"/>
              </a:ext>
            </a:extLst>
          </p:cNvPr>
          <p:cNvSpPr txBox="1"/>
          <p:nvPr/>
        </p:nvSpPr>
        <p:spPr>
          <a:xfrm>
            <a:off x="1357745" y="149290"/>
            <a:ext cx="108342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Клуб выходного дня «Солнечный денёк»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41C28FC-101E-91A9-3E2A-985D9C73F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5857" y="777241"/>
            <a:ext cx="7904366" cy="593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607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2690" y="73684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/>
              <a:t>Наш адрес:</a:t>
            </a:r>
          </a:p>
          <a:p>
            <a:pPr algn="ctr"/>
            <a:r>
              <a:rPr lang="ru-RU" sz="3200" b="1" dirty="0"/>
              <a:t>Республика Коми</a:t>
            </a:r>
          </a:p>
          <a:p>
            <a:pPr algn="ctr"/>
            <a:r>
              <a:rPr lang="ru-RU" sz="3200" b="1" dirty="0" err="1"/>
              <a:t>Сыктывдинский</a:t>
            </a:r>
            <a:r>
              <a:rPr lang="ru-RU" sz="3200" b="1" dirty="0"/>
              <a:t> район</a:t>
            </a:r>
          </a:p>
          <a:p>
            <a:pPr algn="ctr"/>
            <a:r>
              <a:rPr lang="ru-RU" sz="3200" b="1" dirty="0"/>
              <a:t>с. </a:t>
            </a:r>
            <a:r>
              <a:rPr lang="ru-RU" sz="3200" b="1" dirty="0" err="1"/>
              <a:t>Выльгорт</a:t>
            </a:r>
            <a:endParaRPr lang="ru-RU" sz="3200" b="1" dirty="0"/>
          </a:p>
          <a:p>
            <a:pPr algn="ctr"/>
            <a:r>
              <a:rPr lang="ru-RU" sz="3200" b="1" dirty="0"/>
              <a:t>ул. Д. </a:t>
            </a:r>
            <a:r>
              <a:rPr lang="ru-RU" sz="3200" b="1" dirty="0" err="1"/>
              <a:t>Каликовой</a:t>
            </a:r>
            <a:r>
              <a:rPr lang="ru-RU" sz="3200" b="1" dirty="0"/>
              <a:t>, 100а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6496" y="3425785"/>
            <a:ext cx="9993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Центральная детская библиотека им. С.В. Михалкова</a:t>
            </a:r>
          </a:p>
        </p:txBody>
      </p:sp>
    </p:spTree>
    <p:extLst>
      <p:ext uri="{BB962C8B-B14F-4D97-AF65-F5344CB8AC3E}">
        <p14:creationId xmlns:p14="http://schemas.microsoft.com/office/powerpoint/2010/main" val="7553655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6206" y="4865315"/>
            <a:ext cx="8029394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/>
                <a:solidFill>
                  <a:schemeClr val="accent3"/>
                </a:solidFill>
              </a:rPr>
              <a:t>СПАСИБО  ЗА 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32883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217261-8500-0287-8A7B-4D5E2223C089}"/>
              </a:ext>
            </a:extLst>
          </p:cNvPr>
          <p:cNvSpPr txBox="1"/>
          <p:nvPr/>
        </p:nvSpPr>
        <p:spPr>
          <a:xfrm>
            <a:off x="1536192" y="214604"/>
            <a:ext cx="10405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-apple-system"/>
              </a:rPr>
              <a:t>К</a:t>
            </a:r>
            <a:r>
              <a:rPr lang="ru-RU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луб выходного дня «Солнечный денёк»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6F738A9-4D1C-EFA9-C513-2E0843C86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0241" y="1114635"/>
            <a:ext cx="3859213" cy="542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BA7E85B-37DF-B273-E2D0-9435B2528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5003" y="2020824"/>
            <a:ext cx="6007377" cy="451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381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4035" y="606558"/>
            <a:ext cx="7467601" cy="560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168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8760" y="290409"/>
            <a:ext cx="7055057" cy="606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799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62456" y="4020235"/>
            <a:ext cx="10829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Анкетирование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2456" y="0"/>
            <a:ext cx="96997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3738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432</TotalTime>
  <Words>360</Words>
  <Application>Microsoft Office PowerPoint</Application>
  <PresentationFormat>Широкоэкранный</PresentationFormat>
  <Paragraphs>61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-apple-system</vt:lpstr>
      <vt:lpstr>Corbel</vt:lpstr>
      <vt:lpstr>Gill Sans MT</vt:lpstr>
      <vt:lpstr>Verdana</vt:lpstr>
      <vt:lpstr>Wingdings 2</vt:lpstr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Детская Библиотека</dc:creator>
  <cp:lastModifiedBy>Владимир Владимирович Василенко</cp:lastModifiedBy>
  <cp:revision>31</cp:revision>
  <dcterms:created xsi:type="dcterms:W3CDTF">2024-09-20T12:17:05Z</dcterms:created>
  <dcterms:modified xsi:type="dcterms:W3CDTF">2024-11-26T06:03:30Z</dcterms:modified>
</cp:coreProperties>
</file>