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4630400" cy="8229600"/>
  <p:notesSz cx="14630400" cy="8229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EFEC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217" y="7749540"/>
            <a:ext cx="1722605" cy="4114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229" y="751085"/>
            <a:ext cx="14061940" cy="277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2828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2828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2828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EFEC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39217" y="7749540"/>
            <a:ext cx="1722605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25" y="798552"/>
            <a:ext cx="13056949" cy="277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2828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229" y="751085"/>
            <a:ext cx="7853680" cy="277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300"/>
              </a:lnSpc>
              <a:tabLst>
                <a:tab pos="7423150" algn="l"/>
              </a:tabLst>
            </a:pP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Му</a:t>
            </a:r>
            <a:r>
              <a:rPr dirty="0" sz="5900" spc="-105" b="1">
                <a:solidFill>
                  <a:srgbClr val="282824"/>
                </a:solidFill>
                <a:latin typeface="Arial"/>
                <a:cs typeface="Arial"/>
              </a:rPr>
              <a:t>з</a:t>
            </a:r>
            <a:r>
              <a:rPr dirty="0" sz="5900" spc="-185" b="1">
                <a:solidFill>
                  <a:srgbClr val="282824"/>
                </a:solidFill>
                <a:latin typeface="Arial"/>
                <a:cs typeface="Arial"/>
              </a:rPr>
              <a:t>ы</a:t>
            </a:r>
            <a:r>
              <a:rPr dirty="0" sz="5900" spc="645" b="1">
                <a:solidFill>
                  <a:srgbClr val="282824"/>
                </a:solidFill>
                <a:latin typeface="Arial"/>
                <a:cs typeface="Arial"/>
              </a:rPr>
              <a:t>к</a:t>
            </a: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а,</a:t>
            </a:r>
            <a:r>
              <a:rPr dirty="0" sz="5900" spc="-5" b="1">
                <a:solidFill>
                  <a:srgbClr val="282824"/>
                </a:solidFill>
                <a:latin typeface="Arial"/>
                <a:cs typeface="Arial"/>
              </a:rPr>
              <a:t> </a:t>
            </a: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е</a:t>
            </a:r>
            <a:r>
              <a:rPr dirty="0" sz="5900" spc="25" b="1">
                <a:solidFill>
                  <a:srgbClr val="282824"/>
                </a:solidFill>
                <a:latin typeface="Arial"/>
                <a:cs typeface="Arial"/>
              </a:rPr>
              <a:t>д</a:t>
            </a: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а,</a:t>
            </a:r>
            <a:r>
              <a:rPr dirty="0" sz="5900" spc="-5" b="1">
                <a:solidFill>
                  <a:srgbClr val="282824"/>
                </a:solidFill>
                <a:latin typeface="Arial"/>
                <a:cs typeface="Arial"/>
              </a:rPr>
              <a:t> </a:t>
            </a:r>
            <a:r>
              <a:rPr dirty="0" sz="5900" spc="35" b="1">
                <a:solidFill>
                  <a:srgbClr val="282824"/>
                </a:solidFill>
                <a:latin typeface="Arial"/>
                <a:cs typeface="Arial"/>
              </a:rPr>
              <a:t>н</a:t>
            </a: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ау</a:t>
            </a:r>
            <a:r>
              <a:rPr dirty="0" sz="5900" spc="645" b="1">
                <a:solidFill>
                  <a:srgbClr val="282824"/>
                </a:solidFill>
                <a:latin typeface="Arial"/>
                <a:cs typeface="Arial"/>
              </a:rPr>
              <a:t>к</a:t>
            </a:r>
            <a:r>
              <a:rPr dirty="0" sz="5900" b="1">
                <a:solidFill>
                  <a:srgbClr val="282824"/>
                </a:solidFill>
                <a:latin typeface="Arial"/>
                <a:cs typeface="Arial"/>
              </a:rPr>
              <a:t>а	–  </a:t>
            </a:r>
            <a:r>
              <a:rPr dirty="0" sz="5900" spc="-5" b="1">
                <a:solidFill>
                  <a:srgbClr val="282824"/>
                </a:solidFill>
                <a:latin typeface="Arial"/>
                <a:cs typeface="Arial"/>
              </a:rPr>
              <a:t>друзья </a:t>
            </a:r>
            <a:r>
              <a:rPr dirty="0" sz="5900" spc="-25" b="1">
                <a:solidFill>
                  <a:srgbClr val="282824"/>
                </a:solidFill>
                <a:latin typeface="Arial"/>
                <a:cs typeface="Arial"/>
              </a:rPr>
              <a:t>и партнеры </a:t>
            </a:r>
            <a:r>
              <a:rPr dirty="0" sz="5900" spc="-20" b="1">
                <a:solidFill>
                  <a:srgbClr val="282824"/>
                </a:solidFill>
                <a:latin typeface="Arial"/>
                <a:cs typeface="Arial"/>
              </a:rPr>
              <a:t> </a:t>
            </a:r>
            <a:r>
              <a:rPr dirty="0" sz="5900" spc="160" b="1">
                <a:solidFill>
                  <a:srgbClr val="282824"/>
                </a:solidFill>
                <a:latin typeface="Arial"/>
                <a:cs typeface="Arial"/>
              </a:rPr>
              <a:t>Молодёжки</a:t>
            </a:r>
            <a:endParaRPr sz="5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405" y="7093743"/>
            <a:ext cx="348615" cy="348615"/>
          </a:xfrm>
          <a:custGeom>
            <a:avLst/>
            <a:gdLst/>
            <a:ahLst/>
            <a:cxnLst/>
            <a:rect l="l" t="t" r="r" b="b"/>
            <a:pathLst>
              <a:path w="348615" h="348615">
                <a:moveTo>
                  <a:pt x="174010" y="0"/>
                </a:moveTo>
                <a:lnTo>
                  <a:pt x="220268" y="6215"/>
                </a:lnTo>
                <a:lnTo>
                  <a:pt x="261836" y="23757"/>
                </a:lnTo>
                <a:lnTo>
                  <a:pt x="297053" y="50966"/>
                </a:lnTo>
                <a:lnTo>
                  <a:pt x="324262" y="86183"/>
                </a:lnTo>
                <a:lnTo>
                  <a:pt x="341804" y="127751"/>
                </a:lnTo>
                <a:lnTo>
                  <a:pt x="348020" y="174010"/>
                </a:lnTo>
                <a:lnTo>
                  <a:pt x="341804" y="220268"/>
                </a:lnTo>
                <a:lnTo>
                  <a:pt x="324262" y="261836"/>
                </a:lnTo>
                <a:lnTo>
                  <a:pt x="297053" y="297053"/>
                </a:lnTo>
                <a:lnTo>
                  <a:pt x="261836" y="324262"/>
                </a:lnTo>
                <a:lnTo>
                  <a:pt x="220268" y="341804"/>
                </a:lnTo>
                <a:lnTo>
                  <a:pt x="174010" y="348020"/>
                </a:lnTo>
                <a:lnTo>
                  <a:pt x="127751" y="341804"/>
                </a:lnTo>
                <a:lnTo>
                  <a:pt x="86183" y="324262"/>
                </a:lnTo>
                <a:lnTo>
                  <a:pt x="50966" y="297053"/>
                </a:lnTo>
                <a:lnTo>
                  <a:pt x="23757" y="261836"/>
                </a:lnTo>
                <a:lnTo>
                  <a:pt x="6215" y="220268"/>
                </a:lnTo>
                <a:lnTo>
                  <a:pt x="0" y="174010"/>
                </a:lnTo>
                <a:lnTo>
                  <a:pt x="6215" y="127751"/>
                </a:lnTo>
                <a:lnTo>
                  <a:pt x="23757" y="86183"/>
                </a:lnTo>
                <a:lnTo>
                  <a:pt x="50966" y="50966"/>
                </a:lnTo>
                <a:lnTo>
                  <a:pt x="86183" y="23757"/>
                </a:lnTo>
                <a:lnTo>
                  <a:pt x="127751" y="6215"/>
                </a:lnTo>
                <a:lnTo>
                  <a:pt x="174010" y="0"/>
                </a:lnTo>
                <a:close/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0012" y="4470029"/>
            <a:ext cx="8058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Личный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опыт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">
                <a:latin typeface="Calibri"/>
                <a:cs typeface="Calibri"/>
              </a:rPr>
              <a:t> привлечении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взаимодействии</a:t>
            </a:r>
            <a:r>
              <a:rPr dirty="0" sz="2400">
                <a:latin typeface="Calibri"/>
                <a:cs typeface="Calibri"/>
              </a:rPr>
              <a:t> с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партнерами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090" y="3813016"/>
            <a:ext cx="697547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0470" algn="l"/>
              </a:tabLst>
            </a:pPr>
            <a:r>
              <a:rPr dirty="0" sz="4400" spc="100" b="1">
                <a:solidFill>
                  <a:srgbClr val="282824"/>
                </a:solidFill>
                <a:latin typeface="Arial"/>
                <a:cs typeface="Arial"/>
              </a:rPr>
              <a:t>Д</a:t>
            </a:r>
            <a:r>
              <a:rPr dirty="0" sz="4400" spc="-5" b="1">
                <a:solidFill>
                  <a:srgbClr val="282824"/>
                </a:solidFill>
                <a:latin typeface="Arial"/>
                <a:cs typeface="Arial"/>
              </a:rPr>
              <a:t>о</a:t>
            </a:r>
            <a:r>
              <a:rPr dirty="0" sz="4400" spc="25" b="1">
                <a:solidFill>
                  <a:srgbClr val="282824"/>
                </a:solidFill>
                <a:latin typeface="Arial"/>
                <a:cs typeface="Arial"/>
              </a:rPr>
              <a:t>п</a:t>
            </a:r>
            <a:r>
              <a:rPr dirty="0" sz="4400" spc="-5" b="1">
                <a:solidFill>
                  <a:srgbClr val="282824"/>
                </a:solidFill>
                <a:latin typeface="Arial"/>
                <a:cs typeface="Arial"/>
              </a:rPr>
              <a:t>о</a:t>
            </a:r>
            <a:r>
              <a:rPr dirty="0" sz="4400" spc="70" b="1">
                <a:solidFill>
                  <a:srgbClr val="282824"/>
                </a:solidFill>
                <a:latin typeface="Arial"/>
                <a:cs typeface="Arial"/>
              </a:rPr>
              <a:t>л</a:t>
            </a:r>
            <a:r>
              <a:rPr dirty="0" sz="4400" spc="25" b="1">
                <a:solidFill>
                  <a:srgbClr val="282824"/>
                </a:solidFill>
                <a:latin typeface="Arial"/>
                <a:cs typeface="Arial"/>
              </a:rPr>
              <a:t>н</a:t>
            </a:r>
            <a:r>
              <a:rPr dirty="0" sz="4400" spc="-25" b="1">
                <a:solidFill>
                  <a:srgbClr val="282824"/>
                </a:solidFill>
                <a:latin typeface="Arial"/>
                <a:cs typeface="Arial"/>
              </a:rPr>
              <a:t>и</a:t>
            </a:r>
            <a:r>
              <a:rPr dirty="0" sz="4400" spc="20" b="1">
                <a:solidFill>
                  <a:srgbClr val="282824"/>
                </a:solidFill>
                <a:latin typeface="Arial"/>
                <a:cs typeface="Arial"/>
              </a:rPr>
              <a:t>те</a:t>
            </a:r>
            <a:r>
              <a:rPr dirty="0" sz="4400" spc="70" b="1">
                <a:solidFill>
                  <a:srgbClr val="282824"/>
                </a:solidFill>
                <a:latin typeface="Arial"/>
                <a:cs typeface="Arial"/>
              </a:rPr>
              <a:t>л</a:t>
            </a:r>
            <a:r>
              <a:rPr dirty="0" sz="4400" spc="-170" b="1">
                <a:solidFill>
                  <a:srgbClr val="282824"/>
                </a:solidFill>
                <a:latin typeface="Arial"/>
                <a:cs typeface="Arial"/>
              </a:rPr>
              <a:t>ь</a:t>
            </a:r>
            <a:r>
              <a:rPr dirty="0" sz="4400" spc="25" b="1">
                <a:solidFill>
                  <a:srgbClr val="282824"/>
                </a:solidFill>
                <a:latin typeface="Arial"/>
                <a:cs typeface="Arial"/>
              </a:rPr>
              <a:t>н</a:t>
            </a:r>
            <a:r>
              <a:rPr dirty="0" sz="4400" spc="-225" b="1">
                <a:solidFill>
                  <a:srgbClr val="282824"/>
                </a:solidFill>
                <a:latin typeface="Arial"/>
                <a:cs typeface="Arial"/>
              </a:rPr>
              <a:t>ы</a:t>
            </a:r>
            <a:r>
              <a:rPr dirty="0" sz="4400" b="1">
                <a:solidFill>
                  <a:srgbClr val="282824"/>
                </a:solidFill>
                <a:latin typeface="Arial"/>
                <a:cs typeface="Arial"/>
              </a:rPr>
              <a:t>е	</a:t>
            </a:r>
            <a:r>
              <a:rPr dirty="0" sz="4400" spc="25" b="1">
                <a:solidFill>
                  <a:srgbClr val="282824"/>
                </a:solidFill>
                <a:latin typeface="Arial"/>
                <a:cs typeface="Arial"/>
              </a:rPr>
              <a:t>п</a:t>
            </a:r>
            <a:r>
              <a:rPr dirty="0" sz="4400" spc="70" b="1">
                <a:solidFill>
                  <a:srgbClr val="282824"/>
                </a:solidFill>
                <a:latin typeface="Arial"/>
                <a:cs typeface="Arial"/>
              </a:rPr>
              <a:t>л</a:t>
            </a:r>
            <a:r>
              <a:rPr dirty="0" sz="4400" spc="-50" b="1">
                <a:solidFill>
                  <a:srgbClr val="282824"/>
                </a:solidFill>
                <a:latin typeface="Arial"/>
                <a:cs typeface="Arial"/>
              </a:rPr>
              <a:t>юс</a:t>
            </a:r>
            <a:r>
              <a:rPr dirty="0" sz="4400" spc="-225" b="1">
                <a:solidFill>
                  <a:srgbClr val="282824"/>
                </a:solidFill>
                <a:latin typeface="Arial"/>
                <a:cs typeface="Arial"/>
              </a:rPr>
              <a:t>ы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790" y="4874656"/>
            <a:ext cx="566976" cy="5669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090" y="5650666"/>
            <a:ext cx="3479800" cy="7035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dirty="0" sz="2200" spc="-10" b="1">
                <a:solidFill>
                  <a:srgbClr val="4A4A45"/>
                </a:solidFill>
                <a:latin typeface="Arial"/>
                <a:cs typeface="Arial"/>
              </a:rPr>
              <a:t>Привлечение </a:t>
            </a: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интереса </a:t>
            </a:r>
            <a:r>
              <a:rPr dirty="0" sz="2200" spc="240" b="1">
                <a:solidFill>
                  <a:srgbClr val="4A4A45"/>
                </a:solidFill>
                <a:latin typeface="Arial"/>
                <a:cs typeface="Arial"/>
              </a:rPr>
              <a:t>к </a:t>
            </a:r>
            <a:r>
              <a:rPr dirty="0" sz="2200" spc="-605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2200" spc="45" b="1">
                <a:solidFill>
                  <a:srgbClr val="4A4A45"/>
                </a:solidFill>
                <a:latin typeface="Arial"/>
                <a:cs typeface="Arial"/>
              </a:rPr>
              <a:t>науке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90" y="6472555"/>
            <a:ext cx="3929379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40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сто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10">
                <a:solidFill>
                  <a:srgbClr val="4A4A45"/>
                </a:solidFill>
                <a:latin typeface="Verdana"/>
                <a:cs typeface="Verdana"/>
              </a:rPr>
              <a:t>ю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да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75">
                <a:solidFill>
                  <a:srgbClr val="4A4A45"/>
                </a:solidFill>
                <a:latin typeface="Verdana"/>
                <a:cs typeface="Verdana"/>
              </a:rPr>
              <a:t>ш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700" spc="2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то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м 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75">
                <a:solidFill>
                  <a:srgbClr val="4A4A45"/>
                </a:solidFill>
                <a:latin typeface="Verdana"/>
                <a:cs typeface="Verdana"/>
              </a:rPr>
              <a:t>ш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со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т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ся 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ф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зи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700" spc="2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тут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з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703" y="4874656"/>
            <a:ext cx="566976" cy="5669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42003" y="5650666"/>
            <a:ext cx="400304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0" b="1">
                <a:solidFill>
                  <a:srgbClr val="4A4A45"/>
                </a:solidFill>
                <a:latin typeface="Arial"/>
                <a:cs typeface="Arial"/>
              </a:rPr>
              <a:t>Эстетическое</a:t>
            </a:r>
            <a:r>
              <a:rPr dirty="0" sz="2200" spc="-75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4A4A45"/>
                </a:solidFill>
                <a:latin typeface="Arial"/>
                <a:cs typeface="Arial"/>
              </a:rPr>
              <a:t>удовольствие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2063" y="6569075"/>
            <a:ext cx="29425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Ко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смо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445">
                <a:solidFill>
                  <a:srgbClr val="4A4A45"/>
                </a:solidFill>
                <a:latin typeface="Microsoft Sans Serif"/>
                <a:cs typeface="Microsoft Sans Serif"/>
              </a:rPr>
              <a:t>–</a:t>
            </a:r>
            <a:r>
              <a:rPr dirty="0" sz="1700" spc="2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65">
                <a:solidFill>
                  <a:srgbClr val="4A4A45"/>
                </a:solidFill>
                <a:latin typeface="Verdana"/>
                <a:cs typeface="Verdana"/>
              </a:rPr>
              <a:t>э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то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си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!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5737" y="4874656"/>
            <a:ext cx="566976" cy="5669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03037" y="5650666"/>
            <a:ext cx="19316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4A4A45"/>
                </a:solidFill>
                <a:latin typeface="Arial"/>
                <a:cs typeface="Arial"/>
              </a:rPr>
              <a:t>Просвещение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3037" y="6472555"/>
            <a:ext cx="366077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-65">
                <a:solidFill>
                  <a:srgbClr val="4A4A45"/>
                </a:solidFill>
                <a:latin typeface="Verdana"/>
                <a:cs typeface="Verdana"/>
              </a:rPr>
              <a:t>Никто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5">
                <a:solidFill>
                  <a:srgbClr val="4A4A45"/>
                </a:solidFill>
                <a:latin typeface="Verdana"/>
                <a:cs typeface="Verdana"/>
              </a:rPr>
              <a:t>не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4A4A45"/>
                </a:solidFill>
                <a:latin typeface="Verdana"/>
                <a:cs typeface="Verdana"/>
              </a:rPr>
              <a:t>перепутает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5">
                <a:solidFill>
                  <a:srgbClr val="4A4A45"/>
                </a:solidFill>
                <a:latin typeface="Verdana"/>
                <a:cs typeface="Verdana"/>
              </a:rPr>
              <a:t>астрономию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 </a:t>
            </a:r>
            <a:r>
              <a:rPr dirty="0" sz="1700" spc="-58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астрологией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14" name="object 1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2832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375" y="3443922"/>
            <a:ext cx="47409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30"/>
              <a:t>Итоги</a:t>
            </a:r>
            <a:r>
              <a:rPr dirty="0" sz="4400" spc="-45"/>
              <a:t> </a:t>
            </a:r>
            <a:r>
              <a:rPr dirty="0" sz="4400" spc="-20"/>
              <a:t>и</a:t>
            </a:r>
            <a:r>
              <a:rPr dirty="0" sz="4400" spc="-45"/>
              <a:t> </a:t>
            </a:r>
            <a:r>
              <a:rPr dirty="0" sz="4400" spc="-85"/>
              <a:t>выводы: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93015" y="4750338"/>
            <a:ext cx="4197350" cy="2393315"/>
          </a:xfrm>
          <a:custGeom>
            <a:avLst/>
            <a:gdLst/>
            <a:ahLst/>
            <a:cxnLst/>
            <a:rect l="l" t="t" r="r" b="b"/>
            <a:pathLst>
              <a:path w="4197350" h="2393315">
                <a:moveTo>
                  <a:pt x="4163070" y="0"/>
                </a:moveTo>
                <a:lnTo>
                  <a:pt x="34001" y="0"/>
                </a:lnTo>
                <a:lnTo>
                  <a:pt x="20766" y="2672"/>
                </a:lnTo>
                <a:lnTo>
                  <a:pt x="9958" y="9959"/>
                </a:lnTo>
                <a:lnTo>
                  <a:pt x="2672" y="20766"/>
                </a:lnTo>
                <a:lnTo>
                  <a:pt x="0" y="34001"/>
                </a:lnTo>
                <a:lnTo>
                  <a:pt x="0" y="2358797"/>
                </a:lnTo>
                <a:lnTo>
                  <a:pt x="2672" y="2372032"/>
                </a:lnTo>
                <a:lnTo>
                  <a:pt x="9958" y="2382840"/>
                </a:lnTo>
                <a:lnTo>
                  <a:pt x="20766" y="2390127"/>
                </a:lnTo>
                <a:lnTo>
                  <a:pt x="34001" y="2392799"/>
                </a:lnTo>
                <a:lnTo>
                  <a:pt x="4163070" y="2392799"/>
                </a:lnTo>
                <a:lnTo>
                  <a:pt x="4176305" y="2390127"/>
                </a:lnTo>
                <a:lnTo>
                  <a:pt x="4187113" y="2382840"/>
                </a:lnTo>
                <a:lnTo>
                  <a:pt x="4194400" y="2372032"/>
                </a:lnTo>
                <a:lnTo>
                  <a:pt x="4197072" y="2358797"/>
                </a:lnTo>
                <a:lnTo>
                  <a:pt x="4197072" y="34001"/>
                </a:lnTo>
                <a:lnTo>
                  <a:pt x="4194400" y="20766"/>
                </a:lnTo>
                <a:lnTo>
                  <a:pt x="4187113" y="9959"/>
                </a:lnTo>
                <a:lnTo>
                  <a:pt x="4176305" y="2672"/>
                </a:lnTo>
                <a:lnTo>
                  <a:pt x="4163070" y="0"/>
                </a:lnTo>
                <a:close/>
              </a:path>
            </a:pathLst>
          </a:custGeom>
          <a:solidFill>
            <a:srgbClr val="E5D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6891" y="4959135"/>
            <a:ext cx="33096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4A4A45"/>
                </a:solidFill>
                <a:latin typeface="Arial"/>
                <a:cs typeface="Arial"/>
              </a:rPr>
              <a:t>Расширение</a:t>
            </a:r>
            <a:r>
              <a:rPr dirty="0" sz="2200" spc="-35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4A4A45"/>
                </a:solidFill>
                <a:latin typeface="Arial"/>
                <a:cs typeface="Arial"/>
              </a:rPr>
              <a:t>аудитории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891" y="5426217"/>
            <a:ext cx="349694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700" spc="-16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та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з  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зн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700" spc="-16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сфе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зн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.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6663" y="4750338"/>
            <a:ext cx="4197350" cy="2393315"/>
          </a:xfrm>
          <a:custGeom>
            <a:avLst/>
            <a:gdLst/>
            <a:ahLst/>
            <a:cxnLst/>
            <a:rect l="l" t="t" r="r" b="b"/>
            <a:pathLst>
              <a:path w="4197350" h="2393315">
                <a:moveTo>
                  <a:pt x="4163070" y="0"/>
                </a:moveTo>
                <a:lnTo>
                  <a:pt x="34001" y="0"/>
                </a:lnTo>
                <a:lnTo>
                  <a:pt x="20766" y="2672"/>
                </a:lnTo>
                <a:lnTo>
                  <a:pt x="9959" y="9959"/>
                </a:lnTo>
                <a:lnTo>
                  <a:pt x="2672" y="20766"/>
                </a:lnTo>
                <a:lnTo>
                  <a:pt x="0" y="34001"/>
                </a:lnTo>
                <a:lnTo>
                  <a:pt x="0" y="2358797"/>
                </a:lnTo>
                <a:lnTo>
                  <a:pt x="2672" y="2372032"/>
                </a:lnTo>
                <a:lnTo>
                  <a:pt x="9959" y="2382840"/>
                </a:lnTo>
                <a:lnTo>
                  <a:pt x="20766" y="2390127"/>
                </a:lnTo>
                <a:lnTo>
                  <a:pt x="34001" y="2392799"/>
                </a:lnTo>
                <a:lnTo>
                  <a:pt x="4163070" y="2392799"/>
                </a:lnTo>
                <a:lnTo>
                  <a:pt x="4176304" y="2390127"/>
                </a:lnTo>
                <a:lnTo>
                  <a:pt x="4187112" y="2382840"/>
                </a:lnTo>
                <a:lnTo>
                  <a:pt x="4194399" y="2372032"/>
                </a:lnTo>
                <a:lnTo>
                  <a:pt x="4197071" y="2358797"/>
                </a:lnTo>
                <a:lnTo>
                  <a:pt x="4197071" y="34001"/>
                </a:lnTo>
                <a:lnTo>
                  <a:pt x="4194399" y="20766"/>
                </a:lnTo>
                <a:lnTo>
                  <a:pt x="4187112" y="9959"/>
                </a:lnTo>
                <a:lnTo>
                  <a:pt x="4176304" y="2672"/>
                </a:lnTo>
                <a:lnTo>
                  <a:pt x="4163070" y="0"/>
                </a:lnTo>
                <a:close/>
              </a:path>
            </a:pathLst>
          </a:custGeom>
          <a:solidFill>
            <a:srgbClr val="E5D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30539" y="4959135"/>
            <a:ext cx="833119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А</a:t>
            </a: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за</a:t>
            </a:r>
            <a:r>
              <a:rPr dirty="0" sz="2200" spc="-5" b="1">
                <a:solidFill>
                  <a:srgbClr val="4A4A45"/>
                </a:solidFill>
                <a:latin typeface="Arial"/>
                <a:cs typeface="Arial"/>
              </a:rPr>
              <a:t>р</a:t>
            </a:r>
            <a:r>
              <a:rPr dirty="0" sz="2200" spc="20" b="1">
                <a:solidFill>
                  <a:srgbClr val="4A4A45"/>
                </a:solidFill>
                <a:latin typeface="Arial"/>
                <a:cs typeface="Arial"/>
              </a:rPr>
              <a:t>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0539" y="5426217"/>
            <a:ext cx="344297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тся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ть  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65">
                <a:solidFill>
                  <a:srgbClr val="4A4A45"/>
                </a:solidFill>
                <a:latin typeface="Verdana"/>
                <a:cs typeface="Verdana"/>
              </a:rPr>
              <a:t>щ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700" spc="-175">
                <a:solidFill>
                  <a:srgbClr val="4A4A45"/>
                </a:solidFill>
                <a:latin typeface="Verdana"/>
                <a:cs typeface="Verdana"/>
              </a:rPr>
              <a:t>ш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тн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65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ть  </a:t>
            </a:r>
            <a:r>
              <a:rPr dirty="0" sz="1700" spc="-110">
                <a:solidFill>
                  <a:srgbClr val="4A4A45"/>
                </a:solidFill>
                <a:latin typeface="Verdana"/>
                <a:cs typeface="Verdana"/>
              </a:rPr>
              <a:t>необычные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4A4A45"/>
                </a:solidFill>
                <a:latin typeface="Verdana"/>
                <a:cs typeface="Verdana"/>
              </a:rPr>
              <a:t>коллаборации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40312" y="4750338"/>
            <a:ext cx="4197350" cy="2393315"/>
          </a:xfrm>
          <a:custGeom>
            <a:avLst/>
            <a:gdLst/>
            <a:ahLst/>
            <a:cxnLst/>
            <a:rect l="l" t="t" r="r" b="b"/>
            <a:pathLst>
              <a:path w="4197350" h="2393315">
                <a:moveTo>
                  <a:pt x="4163076" y="0"/>
                </a:moveTo>
                <a:lnTo>
                  <a:pt x="34001" y="0"/>
                </a:lnTo>
                <a:lnTo>
                  <a:pt x="20766" y="2672"/>
                </a:lnTo>
                <a:lnTo>
                  <a:pt x="9959" y="9959"/>
                </a:lnTo>
                <a:lnTo>
                  <a:pt x="2672" y="20766"/>
                </a:lnTo>
                <a:lnTo>
                  <a:pt x="0" y="34001"/>
                </a:lnTo>
                <a:lnTo>
                  <a:pt x="0" y="2358797"/>
                </a:lnTo>
                <a:lnTo>
                  <a:pt x="2672" y="2372032"/>
                </a:lnTo>
                <a:lnTo>
                  <a:pt x="9959" y="2382840"/>
                </a:lnTo>
                <a:lnTo>
                  <a:pt x="20766" y="2390127"/>
                </a:lnTo>
                <a:lnTo>
                  <a:pt x="34001" y="2392799"/>
                </a:lnTo>
                <a:lnTo>
                  <a:pt x="4163076" y="2392799"/>
                </a:lnTo>
                <a:lnTo>
                  <a:pt x="4176307" y="2390127"/>
                </a:lnTo>
                <a:lnTo>
                  <a:pt x="4187114" y="2382840"/>
                </a:lnTo>
                <a:lnTo>
                  <a:pt x="4194401" y="2372032"/>
                </a:lnTo>
                <a:lnTo>
                  <a:pt x="4197074" y="2358797"/>
                </a:lnTo>
                <a:lnTo>
                  <a:pt x="4197074" y="34001"/>
                </a:lnTo>
                <a:lnTo>
                  <a:pt x="4194401" y="20766"/>
                </a:lnTo>
                <a:lnTo>
                  <a:pt x="4187114" y="9959"/>
                </a:lnTo>
                <a:lnTo>
                  <a:pt x="4176307" y="2672"/>
                </a:lnTo>
                <a:lnTo>
                  <a:pt x="4163076" y="0"/>
                </a:lnTo>
                <a:close/>
              </a:path>
            </a:pathLst>
          </a:custGeom>
          <a:solidFill>
            <a:srgbClr val="E5D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854187" y="4959135"/>
            <a:ext cx="32042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5" b="1">
                <a:solidFill>
                  <a:srgbClr val="4A4A45"/>
                </a:solidFill>
                <a:latin typeface="Arial"/>
                <a:cs typeface="Arial"/>
              </a:rPr>
              <a:t>Поддержка</a:t>
            </a:r>
            <a:r>
              <a:rPr dirty="0" sz="2200" spc="-4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4A4A45"/>
                </a:solidFill>
                <a:latin typeface="Arial"/>
                <a:cs typeface="Arial"/>
              </a:rPr>
              <a:t>инициатив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54187" y="5426217"/>
            <a:ext cx="3729354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ста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тся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ме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сто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м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700" spc="2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де 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ды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мо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5">
                <a:solidFill>
                  <a:srgbClr val="4A4A45"/>
                </a:solidFill>
                <a:latin typeface="Verdana"/>
                <a:cs typeface="Verdana"/>
              </a:rPr>
              <a:t>т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ти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то</a:t>
            </a:r>
            <a:r>
              <a:rPr dirty="0" sz="1700">
                <a:solidFill>
                  <a:srgbClr val="4A4A45"/>
                </a:solidFill>
                <a:latin typeface="Microsoft Sans Serif"/>
                <a:cs typeface="Microsoft Sans Serif"/>
              </a:rPr>
              <a:t>-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то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14" name="object 1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93385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Музыка,</a:t>
            </a:r>
            <a:r>
              <a:rPr dirty="0" spc="-30"/>
              <a:t> </a:t>
            </a:r>
            <a:r>
              <a:rPr dirty="0" spc="5"/>
              <a:t>еда,</a:t>
            </a:r>
            <a:r>
              <a:rPr dirty="0" spc="-30"/>
              <a:t> </a:t>
            </a:r>
            <a:r>
              <a:rPr dirty="0" spc="135"/>
              <a:t>наука</a:t>
            </a:r>
          </a:p>
          <a:p>
            <a:pPr marL="5493385" marR="5080">
              <a:lnSpc>
                <a:spcPct val="103099"/>
              </a:lnSpc>
            </a:pPr>
            <a:r>
              <a:rPr dirty="0" spc="-5"/>
              <a:t>–друзья</a:t>
            </a:r>
            <a:r>
              <a:rPr dirty="0" spc="-35"/>
              <a:t> </a:t>
            </a:r>
            <a:r>
              <a:rPr dirty="0" spc="-25"/>
              <a:t>и</a:t>
            </a:r>
            <a:r>
              <a:rPr dirty="0" spc="-30"/>
              <a:t> </a:t>
            </a:r>
            <a:r>
              <a:rPr dirty="0" spc="-25"/>
              <a:t>партнеры </a:t>
            </a:r>
            <a:r>
              <a:rPr dirty="0" spc="-1625"/>
              <a:t> </a:t>
            </a:r>
            <a:r>
              <a:rPr dirty="0" spc="160"/>
              <a:t>Молодёжки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5" name="object 5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980" y="3868898"/>
            <a:ext cx="1676400" cy="1676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980" y="6063859"/>
            <a:ext cx="1676400" cy="16764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37859" y="4389201"/>
            <a:ext cx="41681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5">
                <a:latin typeface="Calibri"/>
                <a:cs typeface="Calibri"/>
              </a:rPr>
              <a:t>Группа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Молодёжки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ВК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7859" y="6584162"/>
            <a:ext cx="28028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Иван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Кучеренко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03925" cy="8229600"/>
            <a:chOff x="0" y="0"/>
            <a:chExt cx="6003925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8640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003410" cy="8229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97243" y="1045647"/>
            <a:ext cx="7562215" cy="1905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000"/>
              </a:lnSpc>
              <a:tabLst>
                <a:tab pos="436245" algn="l"/>
                <a:tab pos="2113915" algn="l"/>
                <a:tab pos="2558415" algn="l"/>
              </a:tabLst>
            </a:pPr>
            <a:r>
              <a:rPr dirty="0" sz="4000" spc="40"/>
              <a:t>Музыка	</a:t>
            </a:r>
            <a:r>
              <a:rPr dirty="0" sz="4000" spc="-75"/>
              <a:t>в	</a:t>
            </a:r>
            <a:r>
              <a:rPr dirty="0" sz="4000" spc="55"/>
              <a:t>Молодежной </a:t>
            </a:r>
            <a:r>
              <a:rPr dirty="0" sz="4000" spc="60"/>
              <a:t> </a:t>
            </a:r>
            <a:r>
              <a:rPr dirty="0" sz="4000" spc="35"/>
              <a:t>библиотеке.</a:t>
            </a:r>
            <a:r>
              <a:rPr dirty="0" sz="4000" spc="-55"/>
              <a:t> </a:t>
            </a:r>
            <a:r>
              <a:rPr dirty="0" sz="4000" spc="-10"/>
              <a:t>Взаимодействие </a:t>
            </a:r>
            <a:r>
              <a:rPr dirty="0" sz="4000" spc="-1095"/>
              <a:t> </a:t>
            </a:r>
            <a:r>
              <a:rPr dirty="0" sz="4000"/>
              <a:t>с	</a:t>
            </a:r>
            <a:r>
              <a:rPr dirty="0" sz="4000" spc="-20"/>
              <a:t>музыкальными</a:t>
            </a:r>
            <a:r>
              <a:rPr dirty="0" sz="4000" spc="-10"/>
              <a:t> </a:t>
            </a:r>
            <a:r>
              <a:rPr dirty="0" sz="4000" spc="5"/>
              <a:t>группами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6209943" y="4185046"/>
            <a:ext cx="465455" cy="465455"/>
          </a:xfrm>
          <a:custGeom>
            <a:avLst/>
            <a:gdLst/>
            <a:ahLst/>
            <a:cxnLst/>
            <a:rect l="l" t="t" r="r" b="b"/>
            <a:pathLst>
              <a:path w="465454" h="465454">
                <a:moveTo>
                  <a:pt x="434047" y="0"/>
                </a:moveTo>
                <a:lnTo>
                  <a:pt x="31009" y="0"/>
                </a:lnTo>
                <a:lnTo>
                  <a:pt x="18939" y="2437"/>
                </a:lnTo>
                <a:lnTo>
                  <a:pt x="9082" y="9083"/>
                </a:lnTo>
                <a:lnTo>
                  <a:pt x="2436" y="18940"/>
                </a:lnTo>
                <a:lnTo>
                  <a:pt x="0" y="31010"/>
                </a:lnTo>
                <a:lnTo>
                  <a:pt x="0" y="434049"/>
                </a:lnTo>
                <a:lnTo>
                  <a:pt x="2436" y="446119"/>
                </a:lnTo>
                <a:lnTo>
                  <a:pt x="9082" y="455976"/>
                </a:lnTo>
                <a:lnTo>
                  <a:pt x="18939" y="462621"/>
                </a:lnTo>
                <a:lnTo>
                  <a:pt x="31009" y="465058"/>
                </a:lnTo>
                <a:lnTo>
                  <a:pt x="434047" y="465058"/>
                </a:lnTo>
                <a:lnTo>
                  <a:pt x="446118" y="462621"/>
                </a:lnTo>
                <a:lnTo>
                  <a:pt x="455974" y="455976"/>
                </a:lnTo>
                <a:lnTo>
                  <a:pt x="462620" y="446119"/>
                </a:lnTo>
                <a:lnTo>
                  <a:pt x="465057" y="434049"/>
                </a:lnTo>
                <a:lnTo>
                  <a:pt x="465057" y="31010"/>
                </a:lnTo>
                <a:lnTo>
                  <a:pt x="462620" y="18940"/>
                </a:lnTo>
                <a:lnTo>
                  <a:pt x="455974" y="9083"/>
                </a:lnTo>
                <a:lnTo>
                  <a:pt x="446118" y="2437"/>
                </a:lnTo>
                <a:lnTo>
                  <a:pt x="434047" y="0"/>
                </a:lnTo>
                <a:close/>
              </a:path>
            </a:pathLst>
          </a:custGeom>
          <a:solidFill>
            <a:srgbClr val="E5D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44955" y="418889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A4A45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8993" y="4172347"/>
            <a:ext cx="13023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20" b="1">
                <a:solidFill>
                  <a:srgbClr val="4A4A45"/>
                </a:solidFill>
                <a:latin typeface="Arial"/>
                <a:cs typeface="Arial"/>
              </a:rPr>
              <a:t>К</a:t>
            </a:r>
            <a:r>
              <a:rPr dirty="0" sz="2000" b="1">
                <a:solidFill>
                  <a:srgbClr val="4A4A45"/>
                </a:solidFill>
                <a:latin typeface="Arial"/>
                <a:cs typeface="Arial"/>
              </a:rPr>
              <a:t>о</a:t>
            </a:r>
            <a:r>
              <a:rPr dirty="0" sz="2000" spc="5" b="1">
                <a:solidFill>
                  <a:srgbClr val="4A4A45"/>
                </a:solidFill>
                <a:latin typeface="Arial"/>
                <a:cs typeface="Arial"/>
              </a:rPr>
              <a:t>н</a:t>
            </a:r>
            <a:r>
              <a:rPr dirty="0" sz="2000" spc="-15" b="1">
                <a:solidFill>
                  <a:srgbClr val="4A4A45"/>
                </a:solidFill>
                <a:latin typeface="Arial"/>
                <a:cs typeface="Arial"/>
              </a:rPr>
              <a:t>ц</a:t>
            </a:r>
            <a:r>
              <a:rPr dirty="0" sz="2000" b="1">
                <a:solidFill>
                  <a:srgbClr val="4A4A45"/>
                </a:solidFill>
                <a:latin typeface="Arial"/>
                <a:cs typeface="Arial"/>
              </a:rPr>
              <a:t>е</a:t>
            </a:r>
            <a:r>
              <a:rPr dirty="0" sz="2000" spc="-5" b="1">
                <a:solidFill>
                  <a:srgbClr val="4A4A45"/>
                </a:solidFill>
                <a:latin typeface="Arial"/>
                <a:cs typeface="Arial"/>
              </a:rPr>
              <a:t>р</a:t>
            </a:r>
            <a:r>
              <a:rPr dirty="0" sz="2000" spc="-40" b="1">
                <a:solidFill>
                  <a:srgbClr val="4A4A45"/>
                </a:solidFill>
                <a:latin typeface="Arial"/>
                <a:cs typeface="Arial"/>
              </a:rPr>
              <a:t>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8993" y="4593788"/>
            <a:ext cx="262699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dirty="0" sz="1600" spc="-5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600" spc="-85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45">
                <a:solidFill>
                  <a:srgbClr val="4A4A45"/>
                </a:solidFill>
                <a:latin typeface="Verdana"/>
                <a:cs typeface="Verdana"/>
              </a:rPr>
              <a:t>де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30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х  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600" spc="-85">
                <a:solidFill>
                  <a:srgbClr val="4A4A45"/>
                </a:solidFill>
                <a:latin typeface="Verdana"/>
                <a:cs typeface="Verdana"/>
              </a:rPr>
              <a:t>ступ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ий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4A4A45"/>
                </a:solidFill>
                <a:latin typeface="Verdana"/>
                <a:cs typeface="Verdana"/>
              </a:rPr>
              <a:t>музы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600" spc="-114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х  </a:t>
            </a:r>
            <a:r>
              <a:rPr dirty="0" sz="1600" spc="-114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600" spc="-140">
                <a:solidFill>
                  <a:srgbClr val="4A4A45"/>
                </a:solidFill>
                <a:latin typeface="Verdana"/>
                <a:cs typeface="Verdana"/>
              </a:rPr>
              <a:t>уп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600" spc="-85">
                <a:solidFill>
                  <a:srgbClr val="4A4A45"/>
                </a:solidFill>
                <a:latin typeface="Verdana"/>
                <a:cs typeface="Verdana"/>
              </a:rPr>
              <a:t>зн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600" spc="-15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30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600" spc="-85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600">
                <a:solidFill>
                  <a:srgbClr val="4A4A45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61746" y="4185046"/>
            <a:ext cx="465455" cy="465455"/>
          </a:xfrm>
          <a:custGeom>
            <a:avLst/>
            <a:gdLst/>
            <a:ahLst/>
            <a:cxnLst/>
            <a:rect l="l" t="t" r="r" b="b"/>
            <a:pathLst>
              <a:path w="465454" h="465454">
                <a:moveTo>
                  <a:pt x="434047" y="0"/>
                </a:moveTo>
                <a:lnTo>
                  <a:pt x="31009" y="0"/>
                </a:lnTo>
                <a:lnTo>
                  <a:pt x="18939" y="2437"/>
                </a:lnTo>
                <a:lnTo>
                  <a:pt x="9082" y="9083"/>
                </a:lnTo>
                <a:lnTo>
                  <a:pt x="2436" y="18940"/>
                </a:lnTo>
                <a:lnTo>
                  <a:pt x="0" y="31010"/>
                </a:lnTo>
                <a:lnTo>
                  <a:pt x="0" y="434049"/>
                </a:lnTo>
                <a:lnTo>
                  <a:pt x="2436" y="446119"/>
                </a:lnTo>
                <a:lnTo>
                  <a:pt x="9082" y="455976"/>
                </a:lnTo>
                <a:lnTo>
                  <a:pt x="18939" y="462621"/>
                </a:lnTo>
                <a:lnTo>
                  <a:pt x="31009" y="465058"/>
                </a:lnTo>
                <a:lnTo>
                  <a:pt x="434047" y="465058"/>
                </a:lnTo>
                <a:lnTo>
                  <a:pt x="446118" y="462621"/>
                </a:lnTo>
                <a:lnTo>
                  <a:pt x="455974" y="455976"/>
                </a:lnTo>
                <a:lnTo>
                  <a:pt x="462620" y="446119"/>
                </a:lnTo>
                <a:lnTo>
                  <a:pt x="465057" y="434049"/>
                </a:lnTo>
                <a:lnTo>
                  <a:pt x="465057" y="31010"/>
                </a:lnTo>
                <a:lnTo>
                  <a:pt x="462620" y="18940"/>
                </a:lnTo>
                <a:lnTo>
                  <a:pt x="455974" y="9083"/>
                </a:lnTo>
                <a:lnTo>
                  <a:pt x="446118" y="2437"/>
                </a:lnTo>
                <a:lnTo>
                  <a:pt x="434047" y="0"/>
                </a:lnTo>
                <a:close/>
              </a:path>
            </a:pathLst>
          </a:custGeom>
          <a:solidFill>
            <a:srgbClr val="E5D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296758" y="4188897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A4A45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20796" y="4172347"/>
            <a:ext cx="3076575" cy="167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74675">
              <a:lnSpc>
                <a:spcPct val="104200"/>
              </a:lnSpc>
            </a:pPr>
            <a:r>
              <a:rPr dirty="0" sz="2000" spc="5" b="1">
                <a:solidFill>
                  <a:srgbClr val="4A4A45"/>
                </a:solidFill>
                <a:latin typeface="Arial"/>
                <a:cs typeface="Arial"/>
              </a:rPr>
              <a:t>Участие</a:t>
            </a:r>
            <a:r>
              <a:rPr dirty="0" sz="2000" spc="-40" b="1">
                <a:solidFill>
                  <a:srgbClr val="4A4A45"/>
                </a:solidFill>
                <a:latin typeface="Arial"/>
                <a:cs typeface="Arial"/>
              </a:rPr>
              <a:t> в </a:t>
            </a:r>
            <a:r>
              <a:rPr dirty="0" sz="2000" spc="30" b="1">
                <a:solidFill>
                  <a:srgbClr val="4A4A45"/>
                </a:solidFill>
                <a:latin typeface="Arial"/>
                <a:cs typeface="Arial"/>
              </a:rPr>
              <a:t>проектах </a:t>
            </a:r>
            <a:r>
              <a:rPr dirty="0" sz="2000" spc="-54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4A4A45"/>
                </a:solidFill>
                <a:latin typeface="Arial"/>
                <a:cs typeface="Arial"/>
              </a:rPr>
              <a:t>Библиотеки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259"/>
              </a:spcBef>
            </a:pPr>
            <a:r>
              <a:rPr dirty="0" sz="1600" spc="-2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уч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9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600" spc="-114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600" spc="-65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4A4A45"/>
                </a:solidFill>
                <a:latin typeface="Verdana"/>
                <a:cs typeface="Verdana"/>
              </a:rPr>
              <a:t>музы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600" spc="-114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600" spc="-13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600" spc="-12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600" spc="-110">
                <a:solidFill>
                  <a:srgbClr val="4A4A45"/>
                </a:solidFill>
                <a:latin typeface="Verdana"/>
                <a:cs typeface="Verdana"/>
              </a:rPr>
              <a:t>х  </a:t>
            </a:r>
            <a:r>
              <a:rPr dirty="0" sz="1600" spc="-80">
                <a:solidFill>
                  <a:srgbClr val="4A4A45"/>
                </a:solidFill>
                <a:latin typeface="Verdana"/>
                <a:cs typeface="Verdana"/>
              </a:rPr>
              <a:t>инструментах</a:t>
            </a:r>
            <a:r>
              <a:rPr dirty="0" sz="1600" spc="-8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600" spc="1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75">
                <a:solidFill>
                  <a:srgbClr val="4A4A45"/>
                </a:solidFill>
                <a:latin typeface="Verdana"/>
                <a:cs typeface="Verdana"/>
              </a:rPr>
              <a:t>вокалу</a:t>
            </a:r>
            <a:r>
              <a:rPr dirty="0" sz="1600" spc="-75">
                <a:solidFill>
                  <a:srgbClr val="4A4A45"/>
                </a:solidFill>
                <a:latin typeface="Microsoft Sans Serif"/>
                <a:cs typeface="Microsoft Sans Serif"/>
              </a:rPr>
              <a:t>, </a:t>
            </a:r>
            <a:r>
              <a:rPr dirty="0" sz="1600" spc="-70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80">
                <a:solidFill>
                  <a:srgbClr val="4A4A45"/>
                </a:solidFill>
                <a:latin typeface="Verdana"/>
                <a:cs typeface="Verdana"/>
              </a:rPr>
              <a:t>композиции</a:t>
            </a:r>
            <a:r>
              <a:rPr dirty="0" sz="1600" spc="-80">
                <a:solidFill>
                  <a:srgbClr val="4A4A45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14" name="object 1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090" y="3649186"/>
            <a:ext cx="97796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Плюсы,</a:t>
            </a:r>
            <a:r>
              <a:rPr dirty="0" sz="4400" spc="-15"/>
              <a:t> </a:t>
            </a:r>
            <a:r>
              <a:rPr dirty="0" sz="4400" spc="70"/>
              <a:t>сложности</a:t>
            </a:r>
            <a:r>
              <a:rPr dirty="0" sz="4400" spc="-10"/>
              <a:t> </a:t>
            </a:r>
            <a:r>
              <a:rPr dirty="0" sz="4400" spc="-20"/>
              <a:t>и</a:t>
            </a:r>
            <a:r>
              <a:rPr dirty="0" sz="4400" spc="-10"/>
              <a:t> </a:t>
            </a:r>
            <a:r>
              <a:rPr dirty="0" sz="4400" spc="20"/>
              <a:t>перспективы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7276" y="4703939"/>
          <a:ext cx="13070205" cy="270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9070"/>
                <a:gridCol w="4559300"/>
                <a:gridCol w="4478655"/>
              </a:tblGrid>
              <a:tr h="657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700" spc="-8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Плюсы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dirty="0" sz="1700" spc="-6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Сложности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dirty="0" sz="1700" spc="-8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Перспективы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013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уди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ц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тур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66395" marR="1093470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ц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4F4F4"/>
                    </a:solidFill>
                  </a:tcPr>
                </a:tc>
              </a:tr>
              <a:tr h="1020842">
                <a:tc>
                  <a:txBody>
                    <a:bodyPr/>
                    <a:lstStyle/>
                    <a:p>
                      <a:pPr marL="227965" marR="1111885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Все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да</a:t>
                      </a:r>
                      <a:r>
                        <a:rPr dirty="0" sz="1700" spc="-12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700" spc="2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ть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 marR="923925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ц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ми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ми</a:t>
                      </a:r>
                      <a:r>
                        <a:rPr dirty="0" sz="1700" spc="-12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6395" marR="868044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уди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музы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6" name="object 6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5468" y="7749540"/>
            <a:ext cx="1916430" cy="411480"/>
            <a:chOff x="12645468" y="7749540"/>
            <a:chExt cx="1916430" cy="411480"/>
          </a:xfrm>
        </p:grpSpPr>
        <p:sp>
          <p:nvSpPr>
            <p:cNvPr id="3" name="object 3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50094" y="727075"/>
            <a:ext cx="7781925" cy="179832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60"/>
              </a:spcBef>
              <a:tabLst>
                <a:tab pos="1045210" algn="l"/>
                <a:tab pos="1466850" algn="l"/>
                <a:tab pos="3315335" algn="l"/>
                <a:tab pos="4175760" algn="l"/>
                <a:tab pos="4578350" algn="l"/>
              </a:tabLst>
            </a:pPr>
            <a:r>
              <a:rPr dirty="0" sz="3800" spc="5"/>
              <a:t>Еда	</a:t>
            </a:r>
            <a:r>
              <a:rPr dirty="0" sz="3800" spc="-75"/>
              <a:t>в	</a:t>
            </a:r>
            <a:r>
              <a:rPr dirty="0" sz="3800" spc="55"/>
              <a:t>Молодежной</a:t>
            </a:r>
            <a:r>
              <a:rPr dirty="0" sz="3800" spc="-75"/>
              <a:t> </a:t>
            </a:r>
            <a:r>
              <a:rPr dirty="0" sz="3800" spc="35"/>
              <a:t>библиотеке. </a:t>
            </a:r>
            <a:r>
              <a:rPr dirty="0" sz="3800" spc="-1040"/>
              <a:t> </a:t>
            </a:r>
            <a:r>
              <a:rPr dirty="0" sz="3800" spc="-10"/>
              <a:t>Взаимодействие	</a:t>
            </a:r>
            <a:r>
              <a:rPr dirty="0" sz="3800"/>
              <a:t>с	</a:t>
            </a:r>
            <a:r>
              <a:rPr dirty="0" sz="3800" spc="60"/>
              <a:t>клубом </a:t>
            </a:r>
            <a:r>
              <a:rPr dirty="0" sz="3800" spc="65"/>
              <a:t> </a:t>
            </a:r>
            <a:r>
              <a:rPr dirty="0" sz="3800" spc="-5"/>
              <a:t>Гастрономов	</a:t>
            </a:r>
            <a:r>
              <a:rPr dirty="0" sz="3800" spc="-15"/>
              <a:t>Севера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7406202" y="3019226"/>
            <a:ext cx="5370195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10" b="1">
                <a:solidFill>
                  <a:srgbClr val="4A4A45"/>
                </a:solidFill>
                <a:latin typeface="Arial"/>
                <a:cs typeface="Arial"/>
              </a:rPr>
              <a:t>Дегустация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Проведение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дегустаций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продуктов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местного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производства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2794" y="2846307"/>
            <a:ext cx="966310" cy="46384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06202" y="4565371"/>
            <a:ext cx="4607560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20" b="1">
                <a:solidFill>
                  <a:srgbClr val="4A4A45"/>
                </a:solidFill>
                <a:latin typeface="Arial"/>
                <a:cs typeface="Arial"/>
              </a:rPr>
              <a:t>Культурная</a:t>
            </a:r>
            <a:r>
              <a:rPr dirty="0" sz="1900" spc="-2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4A4A45"/>
                </a:solidFill>
                <a:latin typeface="Arial"/>
                <a:cs typeface="Arial"/>
              </a:rPr>
              <a:t>программа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Ви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музы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ц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музы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ь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ую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500" spc="-95">
                <a:solidFill>
                  <a:srgbClr val="4A4A45"/>
                </a:solidFill>
                <a:latin typeface="Verdana"/>
                <a:cs typeface="Verdana"/>
              </a:rPr>
              <a:t>му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6202" y="6111518"/>
            <a:ext cx="5066030" cy="73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35" b="1">
                <a:solidFill>
                  <a:srgbClr val="4A4A45"/>
                </a:solidFill>
                <a:latin typeface="Arial"/>
                <a:cs typeface="Arial"/>
              </a:rPr>
              <a:t>Продажа</a:t>
            </a:r>
            <a:r>
              <a:rPr dirty="0" sz="1900" spc="-1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4A4A45"/>
                </a:solidFill>
                <a:latin typeface="Arial"/>
                <a:cs typeface="Arial"/>
              </a:rPr>
              <a:t>кондитерских</a:t>
            </a:r>
            <a:r>
              <a:rPr dirty="0" sz="1900" spc="-1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4A4A45"/>
                </a:solidFill>
                <a:latin typeface="Arial"/>
                <a:cs typeface="Arial"/>
              </a:rPr>
              <a:t>изделий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Д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уста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ц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45">
                <a:solidFill>
                  <a:srgbClr val="4A4A45"/>
                </a:solidFill>
                <a:latin typeface="Verdana"/>
                <a:cs typeface="Verdana"/>
              </a:rPr>
              <a:t>да</a:t>
            </a:r>
            <a:r>
              <a:rPr dirty="0" sz="1500" spc="-30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40">
                <a:solidFill>
                  <a:srgbClr val="4A4A45"/>
                </a:solidFill>
                <a:latin typeface="Verdana"/>
                <a:cs typeface="Verdana"/>
              </a:rPr>
              <a:t>зде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ий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5">
                <a:solidFill>
                  <a:srgbClr val="4A4A45"/>
                </a:solidFill>
                <a:latin typeface="Verdana"/>
                <a:cs typeface="Verdana"/>
              </a:rPr>
              <a:t>т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4A4A45"/>
                </a:solidFill>
                <a:latin typeface="Verdana"/>
                <a:cs typeface="Verdana"/>
              </a:rPr>
              <a:t>ме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стн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500" spc="-14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55">
                <a:solidFill>
                  <a:srgbClr val="4A4A45"/>
                </a:solidFill>
                <a:latin typeface="Verdana"/>
                <a:cs typeface="Verdana"/>
              </a:rPr>
              <a:t>ди</a:t>
            </a:r>
            <a:r>
              <a:rPr dirty="0" sz="1500" spc="-30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8687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5468" y="7749540"/>
            <a:ext cx="1916430" cy="411480"/>
            <a:chOff x="12645468" y="7749540"/>
            <a:chExt cx="1916430" cy="411480"/>
          </a:xfrm>
        </p:grpSpPr>
        <p:sp>
          <p:nvSpPr>
            <p:cNvPr id="3" name="object 3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090" y="1965999"/>
            <a:ext cx="97796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Плюсы,</a:t>
            </a:r>
            <a:r>
              <a:rPr dirty="0" sz="4400" spc="-15"/>
              <a:t> </a:t>
            </a:r>
            <a:r>
              <a:rPr dirty="0" sz="4400" spc="70"/>
              <a:t>сложности</a:t>
            </a:r>
            <a:r>
              <a:rPr dirty="0" sz="4400" spc="-10"/>
              <a:t> </a:t>
            </a:r>
            <a:r>
              <a:rPr dirty="0" sz="4400" spc="-20"/>
              <a:t>и</a:t>
            </a:r>
            <a:r>
              <a:rPr dirty="0" sz="4400" spc="-10"/>
              <a:t> </a:t>
            </a:r>
            <a:r>
              <a:rPr dirty="0" sz="4400" spc="20"/>
              <a:t>перспективы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81090" y="3236673"/>
            <a:ext cx="35445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 b="1">
                <a:solidFill>
                  <a:srgbClr val="282824"/>
                </a:solidFill>
                <a:latin typeface="Arial"/>
                <a:cs typeface="Arial"/>
              </a:rPr>
              <a:t>Плюсы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95">
                <a:solidFill>
                  <a:srgbClr val="4A4A45"/>
                </a:solidFill>
                <a:latin typeface="Verdana"/>
                <a:cs typeface="Verdana"/>
              </a:rPr>
              <a:t>уди</a:t>
            </a:r>
            <a:r>
              <a:rPr dirty="0" sz="1700" spc="-40">
                <a:solidFill>
                  <a:srgbClr val="4A4A45"/>
                </a:solidFill>
                <a:latin typeface="Verdana"/>
                <a:cs typeface="Verdana"/>
              </a:rPr>
              <a:t>то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90" y="4600059"/>
            <a:ext cx="328104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373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15">
                <a:solidFill>
                  <a:srgbClr val="4A4A45"/>
                </a:solidFill>
                <a:latin typeface="Verdana"/>
                <a:cs typeface="Verdana"/>
              </a:rPr>
              <a:t>Ра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з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ти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ми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65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й  </a:t>
            </a:r>
            <a:r>
              <a:rPr dirty="0" sz="1700" spc="-105">
                <a:solidFill>
                  <a:srgbClr val="4A4A45"/>
                </a:solidFill>
                <a:latin typeface="Verdana"/>
                <a:cs typeface="Verdana"/>
              </a:rPr>
              <a:t>культуры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090" y="5405160"/>
            <a:ext cx="325564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373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40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зда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ст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дл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я  </a:t>
            </a:r>
            <a:r>
              <a:rPr dirty="0" sz="1700" spc="-105">
                <a:solidFill>
                  <a:srgbClr val="4A4A45"/>
                </a:solidFill>
                <a:latin typeface="Verdana"/>
                <a:cs typeface="Verdana"/>
              </a:rPr>
              <a:t>общения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0227" y="3236673"/>
            <a:ext cx="16211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282824"/>
                </a:solidFill>
                <a:latin typeface="Arial"/>
                <a:cs typeface="Arial"/>
              </a:rPr>
              <a:t>С</a:t>
            </a:r>
            <a:r>
              <a:rPr dirty="0" sz="2200" spc="30" b="1">
                <a:solidFill>
                  <a:srgbClr val="282824"/>
                </a:solidFill>
                <a:latin typeface="Arial"/>
                <a:cs typeface="Arial"/>
              </a:rPr>
              <a:t>л</a:t>
            </a:r>
            <a:r>
              <a:rPr dirty="0" sz="2200" b="1">
                <a:solidFill>
                  <a:srgbClr val="282824"/>
                </a:solidFill>
                <a:latin typeface="Arial"/>
                <a:cs typeface="Arial"/>
              </a:rPr>
              <a:t>о</a:t>
            </a:r>
            <a:r>
              <a:rPr dirty="0" sz="2200" spc="155" b="1">
                <a:solidFill>
                  <a:srgbClr val="282824"/>
                </a:solidFill>
                <a:latin typeface="Arial"/>
                <a:cs typeface="Arial"/>
              </a:rPr>
              <a:t>ж</a:t>
            </a:r>
            <a:r>
              <a:rPr dirty="0" sz="2200" spc="125" b="1">
                <a:solidFill>
                  <a:srgbClr val="282824"/>
                </a:solidFill>
                <a:latin typeface="Arial"/>
                <a:cs typeface="Arial"/>
              </a:rPr>
              <a:t>н</a:t>
            </a:r>
            <a:r>
              <a:rPr dirty="0" sz="2200" b="1">
                <a:solidFill>
                  <a:srgbClr val="282824"/>
                </a:solidFill>
                <a:latin typeface="Arial"/>
                <a:cs typeface="Arial"/>
              </a:rPr>
              <a:t>о</a:t>
            </a:r>
            <a:r>
              <a:rPr dirty="0" sz="2200" b="1">
                <a:solidFill>
                  <a:srgbClr val="282824"/>
                </a:solidFill>
                <a:latin typeface="Arial"/>
                <a:cs typeface="Arial"/>
              </a:rPr>
              <a:t>с</a:t>
            </a:r>
            <a:r>
              <a:rPr dirty="0" sz="2200" spc="5" b="1">
                <a:solidFill>
                  <a:srgbClr val="282824"/>
                </a:solidFill>
                <a:latin typeface="Arial"/>
                <a:cs typeface="Arial"/>
              </a:rPr>
              <a:t>ти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0227" y="3794957"/>
            <a:ext cx="359346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373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25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за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ц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ст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дл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я  </a:t>
            </a:r>
            <a:r>
              <a:rPr dirty="0" sz="1700" spc="-85">
                <a:solidFill>
                  <a:srgbClr val="4A4A45"/>
                </a:solidFill>
                <a:latin typeface="Verdana"/>
                <a:cs typeface="Verdana"/>
              </a:rPr>
              <a:t>дегустации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0227" y="4696579"/>
            <a:ext cx="379412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25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ст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10">
                <a:solidFill>
                  <a:srgbClr val="4A4A45"/>
                </a:solidFill>
                <a:latin typeface="Verdana"/>
                <a:cs typeface="Verdana"/>
              </a:rPr>
              <a:t>ю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де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й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59367" y="3236673"/>
            <a:ext cx="41192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" b="1">
                <a:solidFill>
                  <a:srgbClr val="282824"/>
                </a:solidFill>
                <a:latin typeface="Arial"/>
                <a:cs typeface="Arial"/>
              </a:rPr>
              <a:t>Перспективы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85">
                <a:solidFill>
                  <a:srgbClr val="4A4A45"/>
                </a:solidFill>
                <a:latin typeface="Verdana"/>
                <a:cs typeface="Verdana"/>
              </a:rPr>
              <a:t>Постоянные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95">
                <a:solidFill>
                  <a:srgbClr val="4A4A45"/>
                </a:solidFill>
                <a:latin typeface="Verdana"/>
                <a:cs typeface="Verdana"/>
              </a:rPr>
              <a:t>дегустационные</a:t>
            </a:r>
            <a:r>
              <a:rPr dirty="0" sz="1700" spc="-12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вечера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59367" y="4600059"/>
            <a:ext cx="309054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373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15">
                <a:solidFill>
                  <a:srgbClr val="4A4A45"/>
                </a:solidFill>
                <a:latin typeface="Verdana"/>
                <a:cs typeface="Verdana"/>
              </a:rPr>
              <a:t>Уч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сти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уб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зн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и  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ме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700" spc="-45">
                <a:solidFill>
                  <a:srgbClr val="4A4A45"/>
                </a:solidFill>
                <a:latin typeface="Verdana"/>
                <a:cs typeface="Verdana"/>
              </a:rPr>
              <a:t>ти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700" spc="-16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59367" y="5405159"/>
            <a:ext cx="324104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373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 sz="1700" spc="-50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55">
                <a:solidFill>
                  <a:srgbClr val="4A4A45"/>
                </a:solidFill>
                <a:latin typeface="Verdana"/>
                <a:cs typeface="Verdana"/>
              </a:rPr>
              <a:t>д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ж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35">
                <a:solidFill>
                  <a:srgbClr val="4A4A45"/>
                </a:solidFill>
                <a:latin typeface="Verdana"/>
                <a:cs typeface="Verdana"/>
              </a:rPr>
              <a:t>те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в  </a:t>
            </a:r>
            <a:r>
              <a:rPr dirty="0" sz="1700" spc="-12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6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140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700" spc="-9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ми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ч</a:t>
            </a:r>
            <a:r>
              <a:rPr dirty="0" sz="1700" spc="-7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700" spc="-65">
                <a:solidFill>
                  <a:srgbClr val="4A4A45"/>
                </a:solidFill>
                <a:latin typeface="Verdana"/>
                <a:cs typeface="Verdana"/>
              </a:rPr>
              <a:t>с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00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700" spc="-16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700" spc="-75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700" spc="-114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700" spc="-155">
                <a:solidFill>
                  <a:srgbClr val="4A4A45"/>
                </a:solidFill>
                <a:latin typeface="Verdana"/>
                <a:cs typeface="Verdana"/>
              </a:rPr>
              <a:t>у</a:t>
            </a:r>
            <a:r>
              <a:rPr dirty="0" sz="1700" spc="-130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700" spc="-8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700" spc="-16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9498" y="876498"/>
            <a:ext cx="7587615" cy="179832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60"/>
              </a:spcBef>
              <a:tabLst>
                <a:tab pos="1595120" algn="l"/>
                <a:tab pos="2016760" algn="l"/>
                <a:tab pos="4491355" algn="l"/>
                <a:tab pos="7305675" algn="l"/>
              </a:tabLst>
            </a:pPr>
            <a:r>
              <a:rPr dirty="0" sz="3800" spc="80"/>
              <a:t>Наука	</a:t>
            </a:r>
            <a:r>
              <a:rPr dirty="0" sz="3800" spc="-75"/>
              <a:t>в	</a:t>
            </a:r>
            <a:r>
              <a:rPr dirty="0" sz="3800" spc="55"/>
              <a:t>Молодежной </a:t>
            </a:r>
            <a:r>
              <a:rPr dirty="0" sz="3800" spc="60"/>
              <a:t> </a:t>
            </a:r>
            <a:r>
              <a:rPr dirty="0" sz="3800" spc="-35"/>
              <a:t>б</a:t>
            </a:r>
            <a:r>
              <a:rPr dirty="0" sz="3800" spc="-20"/>
              <a:t>и</a:t>
            </a:r>
            <a:r>
              <a:rPr dirty="0" sz="3800" spc="-35"/>
              <a:t>б</a:t>
            </a:r>
            <a:r>
              <a:rPr dirty="0" sz="3800" spc="55"/>
              <a:t>л</a:t>
            </a:r>
            <a:r>
              <a:rPr dirty="0" sz="3800" spc="-20"/>
              <a:t>и</a:t>
            </a:r>
            <a:r>
              <a:rPr dirty="0" sz="3800" spc="-5"/>
              <a:t>о</a:t>
            </a:r>
            <a:r>
              <a:rPr dirty="0" sz="3800" spc="15"/>
              <a:t>те</a:t>
            </a:r>
            <a:r>
              <a:rPr dirty="0" sz="3800" spc="409"/>
              <a:t>к</a:t>
            </a:r>
            <a:r>
              <a:rPr dirty="0" sz="3800"/>
              <a:t>е.</a:t>
            </a:r>
            <a:r>
              <a:rPr dirty="0" sz="3800" spc="-5"/>
              <a:t> </a:t>
            </a:r>
            <a:r>
              <a:rPr dirty="0" sz="3800"/>
              <a:t>В</a:t>
            </a:r>
            <a:r>
              <a:rPr dirty="0" sz="3800" spc="5"/>
              <a:t>за</a:t>
            </a:r>
            <a:r>
              <a:rPr dirty="0" sz="3800" spc="-20"/>
              <a:t>и</a:t>
            </a:r>
            <a:r>
              <a:rPr dirty="0" sz="3800" spc="-70"/>
              <a:t>м</a:t>
            </a:r>
            <a:r>
              <a:rPr dirty="0" sz="3800" spc="-5"/>
              <a:t>о</a:t>
            </a:r>
            <a:r>
              <a:rPr dirty="0" sz="3800" spc="15"/>
              <a:t>д</a:t>
            </a:r>
            <a:r>
              <a:rPr dirty="0" sz="3800"/>
              <a:t>е</a:t>
            </a:r>
            <a:r>
              <a:rPr dirty="0" sz="3800" spc="-20"/>
              <a:t>й</a:t>
            </a:r>
            <a:r>
              <a:rPr dirty="0" sz="3800"/>
              <a:t>с</a:t>
            </a:r>
            <a:r>
              <a:rPr dirty="0" sz="3800" spc="-20"/>
              <a:t>тв</a:t>
            </a:r>
            <a:r>
              <a:rPr dirty="0" sz="3800" spc="-20"/>
              <a:t>и</a:t>
            </a:r>
            <a:r>
              <a:rPr dirty="0" sz="3800"/>
              <a:t>е	с  </a:t>
            </a:r>
            <a:r>
              <a:rPr dirty="0" sz="3800" spc="10"/>
              <a:t>астрономическим	</a:t>
            </a:r>
            <a:r>
              <a:rPr dirty="0" sz="3800" spc="50"/>
              <a:t>клубом.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6234529" y="2994064"/>
            <a:ext cx="1087755" cy="4341495"/>
            <a:chOff x="6234529" y="2994064"/>
            <a:chExt cx="1087755" cy="4341495"/>
          </a:xfrm>
        </p:grpSpPr>
        <p:sp>
          <p:nvSpPr>
            <p:cNvPr id="5" name="object 5"/>
            <p:cNvSpPr/>
            <p:nvPr/>
          </p:nvSpPr>
          <p:spPr>
            <a:xfrm>
              <a:off x="6440322" y="2994075"/>
              <a:ext cx="882015" cy="4341495"/>
            </a:xfrm>
            <a:custGeom>
              <a:avLst/>
              <a:gdLst/>
              <a:ahLst/>
              <a:cxnLst/>
              <a:rect l="l" t="t" r="r" b="b"/>
              <a:pathLst>
                <a:path w="882015" h="4341495">
                  <a:moveTo>
                    <a:pt x="22860" y="5118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118"/>
                  </a:lnTo>
                  <a:lnTo>
                    <a:pt x="0" y="4336021"/>
                  </a:lnTo>
                  <a:lnTo>
                    <a:pt x="5118" y="4341139"/>
                  </a:lnTo>
                  <a:lnTo>
                    <a:pt x="17741" y="4341139"/>
                  </a:lnTo>
                  <a:lnTo>
                    <a:pt x="22860" y="4336021"/>
                  </a:lnTo>
                  <a:lnTo>
                    <a:pt x="22860" y="5118"/>
                  </a:lnTo>
                  <a:close/>
                </a:path>
                <a:path w="882015" h="4341495">
                  <a:moveTo>
                    <a:pt x="881595" y="428028"/>
                  </a:moveTo>
                  <a:lnTo>
                    <a:pt x="876477" y="422910"/>
                  </a:lnTo>
                  <a:lnTo>
                    <a:pt x="210921" y="422910"/>
                  </a:lnTo>
                  <a:lnTo>
                    <a:pt x="205803" y="428028"/>
                  </a:lnTo>
                  <a:lnTo>
                    <a:pt x="205803" y="440651"/>
                  </a:lnTo>
                  <a:lnTo>
                    <a:pt x="210921" y="445770"/>
                  </a:lnTo>
                  <a:lnTo>
                    <a:pt x="876477" y="445770"/>
                  </a:lnTo>
                  <a:lnTo>
                    <a:pt x="881595" y="440651"/>
                  </a:lnTo>
                  <a:lnTo>
                    <a:pt x="881595" y="428028"/>
                  </a:lnTo>
                  <a:close/>
                </a:path>
              </a:pathLst>
            </a:custGeom>
            <a:solidFill>
              <a:srgbClr val="CBC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34529" y="321123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405493" y="0"/>
                  </a:moveTo>
                  <a:lnTo>
                    <a:pt x="28964" y="0"/>
                  </a:lnTo>
                  <a:lnTo>
                    <a:pt x="17690" y="2276"/>
                  </a:lnTo>
                  <a:lnTo>
                    <a:pt x="8483" y="8484"/>
                  </a:lnTo>
                  <a:lnTo>
                    <a:pt x="2276" y="17691"/>
                  </a:lnTo>
                  <a:lnTo>
                    <a:pt x="0" y="28966"/>
                  </a:lnTo>
                  <a:lnTo>
                    <a:pt x="0" y="405494"/>
                  </a:lnTo>
                  <a:lnTo>
                    <a:pt x="2276" y="416768"/>
                  </a:lnTo>
                  <a:lnTo>
                    <a:pt x="8483" y="425975"/>
                  </a:lnTo>
                  <a:lnTo>
                    <a:pt x="17690" y="432183"/>
                  </a:lnTo>
                  <a:lnTo>
                    <a:pt x="28964" y="434459"/>
                  </a:lnTo>
                  <a:lnTo>
                    <a:pt x="405493" y="434459"/>
                  </a:lnTo>
                  <a:lnTo>
                    <a:pt x="416768" y="432183"/>
                  </a:lnTo>
                  <a:lnTo>
                    <a:pt x="425975" y="425975"/>
                  </a:lnTo>
                  <a:lnTo>
                    <a:pt x="432183" y="416768"/>
                  </a:lnTo>
                  <a:lnTo>
                    <a:pt x="434459" y="405494"/>
                  </a:lnTo>
                  <a:lnTo>
                    <a:pt x="434459" y="28966"/>
                  </a:lnTo>
                  <a:lnTo>
                    <a:pt x="432183" y="17691"/>
                  </a:lnTo>
                  <a:lnTo>
                    <a:pt x="425975" y="8484"/>
                  </a:lnTo>
                  <a:lnTo>
                    <a:pt x="416768" y="2276"/>
                  </a:lnTo>
                  <a:lnTo>
                    <a:pt x="405493" y="0"/>
                  </a:lnTo>
                  <a:close/>
                </a:path>
              </a:pathLst>
            </a:custGeom>
            <a:solidFill>
              <a:srgbClr val="E5DF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61364" y="3215045"/>
            <a:ext cx="1809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1096" y="3166745"/>
            <a:ext cx="9232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30" b="1">
                <a:solidFill>
                  <a:srgbClr val="4A4A45"/>
                </a:solidFill>
                <a:latin typeface="Arial"/>
                <a:cs typeface="Arial"/>
              </a:rPr>
              <a:t>Лекции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1096" y="3645137"/>
            <a:ext cx="5983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solidFill>
                  <a:srgbClr val="4A4A45"/>
                </a:solidFill>
                <a:latin typeface="Verdana"/>
                <a:cs typeface="Verdana"/>
              </a:rPr>
              <a:t>П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в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500" spc="-45">
                <a:solidFill>
                  <a:srgbClr val="4A4A45"/>
                </a:solidFill>
                <a:latin typeface="Verdana"/>
                <a:cs typeface="Verdana"/>
              </a:rPr>
              <a:t>де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е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ц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ий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9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50">
                <a:solidFill>
                  <a:srgbClr val="4A4A45"/>
                </a:solidFill>
                <a:latin typeface="Verdana"/>
                <a:cs typeface="Verdana"/>
              </a:rPr>
              <a:t>стр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ми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500" spc="15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смо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се</a:t>
            </a:r>
            <a:r>
              <a:rPr dirty="0" sz="1500">
                <a:solidFill>
                  <a:srgbClr val="4A4A45"/>
                </a:solidFill>
                <a:latin typeface="Microsoft Sans Serif"/>
                <a:cs typeface="Microsoft Sans Serif"/>
              </a:rPr>
              <a:t>,</a:t>
            </a:r>
            <a:r>
              <a:rPr dirty="0" sz="1500" spc="15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120">
                <a:solidFill>
                  <a:srgbClr val="4A4A45"/>
                </a:solidFill>
                <a:latin typeface="Verdana"/>
                <a:cs typeface="Verdana"/>
              </a:rPr>
              <a:t>уч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500" spc="-14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30">
                <a:solidFill>
                  <a:srgbClr val="4A4A45"/>
                </a:solidFill>
                <a:latin typeface="Verdana"/>
                <a:cs typeface="Verdana"/>
              </a:rPr>
              <a:t>т</a:t>
            </a:r>
            <a:r>
              <a:rPr dirty="0" sz="1500" spc="-40">
                <a:solidFill>
                  <a:srgbClr val="4A4A45"/>
                </a:solidFill>
                <a:latin typeface="Verdana"/>
                <a:cs typeface="Verdana"/>
              </a:rPr>
              <a:t>к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500" spc="-40">
                <a:solidFill>
                  <a:srgbClr val="4A4A45"/>
                </a:solidFill>
                <a:latin typeface="Verdana"/>
                <a:cs typeface="Verdana"/>
              </a:rPr>
              <a:t>ти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500" spc="-14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500">
                <a:solidFill>
                  <a:srgbClr val="4A4A45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34529" y="4516635"/>
            <a:ext cx="1087755" cy="434975"/>
            <a:chOff x="6234529" y="4516635"/>
            <a:chExt cx="1087755" cy="434975"/>
          </a:xfrm>
        </p:grpSpPr>
        <p:sp>
          <p:nvSpPr>
            <p:cNvPr id="11" name="object 11"/>
            <p:cNvSpPr/>
            <p:nvPr/>
          </p:nvSpPr>
          <p:spPr>
            <a:xfrm>
              <a:off x="6646127" y="4722375"/>
              <a:ext cx="676275" cy="22860"/>
            </a:xfrm>
            <a:custGeom>
              <a:avLst/>
              <a:gdLst/>
              <a:ahLst/>
              <a:cxnLst/>
              <a:rect l="l" t="t" r="r" b="b"/>
              <a:pathLst>
                <a:path w="676275" h="22860">
                  <a:moveTo>
                    <a:pt x="670681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7743"/>
                  </a:lnTo>
                  <a:lnTo>
                    <a:pt x="5118" y="22860"/>
                  </a:lnTo>
                  <a:lnTo>
                    <a:pt x="670681" y="22860"/>
                  </a:lnTo>
                  <a:lnTo>
                    <a:pt x="675800" y="17743"/>
                  </a:lnTo>
                  <a:lnTo>
                    <a:pt x="675800" y="5118"/>
                  </a:lnTo>
                  <a:lnTo>
                    <a:pt x="670681" y="0"/>
                  </a:lnTo>
                  <a:close/>
                </a:path>
              </a:pathLst>
            </a:custGeom>
            <a:solidFill>
              <a:srgbClr val="CBC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34529" y="4516635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405493" y="0"/>
                  </a:moveTo>
                  <a:lnTo>
                    <a:pt x="28964" y="0"/>
                  </a:lnTo>
                  <a:lnTo>
                    <a:pt x="17690" y="2276"/>
                  </a:lnTo>
                  <a:lnTo>
                    <a:pt x="8483" y="8483"/>
                  </a:lnTo>
                  <a:lnTo>
                    <a:pt x="2276" y="17690"/>
                  </a:lnTo>
                  <a:lnTo>
                    <a:pt x="0" y="28966"/>
                  </a:lnTo>
                  <a:lnTo>
                    <a:pt x="0" y="405494"/>
                  </a:lnTo>
                  <a:lnTo>
                    <a:pt x="2276" y="416768"/>
                  </a:lnTo>
                  <a:lnTo>
                    <a:pt x="8483" y="425975"/>
                  </a:lnTo>
                  <a:lnTo>
                    <a:pt x="17690" y="432183"/>
                  </a:lnTo>
                  <a:lnTo>
                    <a:pt x="28964" y="434459"/>
                  </a:lnTo>
                  <a:lnTo>
                    <a:pt x="405493" y="434459"/>
                  </a:lnTo>
                  <a:lnTo>
                    <a:pt x="416768" y="432183"/>
                  </a:lnTo>
                  <a:lnTo>
                    <a:pt x="425975" y="425975"/>
                  </a:lnTo>
                  <a:lnTo>
                    <a:pt x="432183" y="416768"/>
                  </a:lnTo>
                  <a:lnTo>
                    <a:pt x="434459" y="405494"/>
                  </a:lnTo>
                  <a:lnTo>
                    <a:pt x="434459" y="28966"/>
                  </a:lnTo>
                  <a:lnTo>
                    <a:pt x="432183" y="17690"/>
                  </a:lnTo>
                  <a:lnTo>
                    <a:pt x="425975" y="8483"/>
                  </a:lnTo>
                  <a:lnTo>
                    <a:pt x="416768" y="2276"/>
                  </a:lnTo>
                  <a:lnTo>
                    <a:pt x="405493" y="0"/>
                  </a:lnTo>
                  <a:close/>
                </a:path>
              </a:pathLst>
            </a:custGeom>
            <a:solidFill>
              <a:srgbClr val="E5DF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361364" y="4520445"/>
            <a:ext cx="1809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1096" y="4472146"/>
            <a:ext cx="307975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A4A45"/>
                </a:solidFill>
                <a:latin typeface="Arial"/>
                <a:cs typeface="Arial"/>
              </a:rPr>
              <a:t>Создание</a:t>
            </a:r>
            <a:r>
              <a:rPr dirty="0" sz="1900" spc="-50" b="1">
                <a:solidFill>
                  <a:srgbClr val="4A4A45"/>
                </a:solidFill>
                <a:latin typeface="Arial"/>
                <a:cs typeface="Arial"/>
              </a:rPr>
              <a:t> </a:t>
            </a:r>
            <a:r>
              <a:rPr dirty="0" sz="1900" spc="15" b="1">
                <a:solidFill>
                  <a:srgbClr val="4A4A45"/>
                </a:solidFill>
                <a:latin typeface="Arial"/>
                <a:cs typeface="Arial"/>
              </a:rPr>
              <a:t>видеоконтента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1096" y="4874338"/>
            <a:ext cx="62649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sz="1500" spc="-45">
                <a:solidFill>
                  <a:srgbClr val="4A4A45"/>
                </a:solidFill>
                <a:latin typeface="Verdana"/>
                <a:cs typeface="Verdana"/>
              </a:rPr>
              <a:t>Съемка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 </a:t>
            </a:r>
            <a:r>
              <a:rPr dirty="0" sz="1500" spc="-60">
                <a:solidFill>
                  <a:srgbClr val="4A4A45"/>
                </a:solidFill>
                <a:latin typeface="Verdana"/>
                <a:cs typeface="Verdana"/>
              </a:rPr>
              <a:t>монтаж </a:t>
            </a:r>
            <a:r>
              <a:rPr dirty="0" sz="1500" spc="-90">
                <a:solidFill>
                  <a:srgbClr val="4A4A45"/>
                </a:solidFill>
                <a:latin typeface="Verdana"/>
                <a:cs typeface="Verdana"/>
              </a:rPr>
              <a:t>разнообразных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роликов </a:t>
            </a:r>
            <a:r>
              <a:rPr dirty="0" sz="1500" spc="-100">
                <a:solidFill>
                  <a:srgbClr val="4A4A45"/>
                </a:solidFill>
                <a:latin typeface="Verdana"/>
                <a:cs typeface="Verdana"/>
              </a:rPr>
              <a:t>про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оборудование</a:t>
            </a:r>
            <a:r>
              <a:rPr dirty="0" sz="1500" spc="-80">
                <a:solidFill>
                  <a:srgbClr val="4A4A45"/>
                </a:solidFill>
                <a:latin typeface="Microsoft Sans Serif"/>
                <a:cs typeface="Microsoft Sans Serif"/>
              </a:rPr>
              <a:t>, </a:t>
            </a:r>
            <a:r>
              <a:rPr dirty="0" sz="1500" spc="-75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необходимое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4A4A45"/>
                </a:solidFill>
                <a:latin typeface="Verdana"/>
                <a:cs typeface="Verdana"/>
              </a:rPr>
              <a:t>для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4A4A45"/>
                </a:solidFill>
                <a:latin typeface="Verdana"/>
                <a:cs typeface="Verdana"/>
              </a:rPr>
              <a:t>астрономических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наблюдений</a:t>
            </a:r>
            <a:r>
              <a:rPr dirty="0" sz="1500" spc="-100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астрофотографии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34529" y="6131003"/>
            <a:ext cx="1087755" cy="434975"/>
            <a:chOff x="6234529" y="6131003"/>
            <a:chExt cx="1087755" cy="434975"/>
          </a:xfrm>
        </p:grpSpPr>
        <p:sp>
          <p:nvSpPr>
            <p:cNvPr id="17" name="object 17"/>
            <p:cNvSpPr/>
            <p:nvPr/>
          </p:nvSpPr>
          <p:spPr>
            <a:xfrm>
              <a:off x="6646127" y="6336743"/>
              <a:ext cx="676275" cy="22860"/>
            </a:xfrm>
            <a:custGeom>
              <a:avLst/>
              <a:gdLst/>
              <a:ahLst/>
              <a:cxnLst/>
              <a:rect l="l" t="t" r="r" b="b"/>
              <a:pathLst>
                <a:path w="676275" h="22860">
                  <a:moveTo>
                    <a:pt x="670681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7743"/>
                  </a:lnTo>
                  <a:lnTo>
                    <a:pt x="5118" y="22860"/>
                  </a:lnTo>
                  <a:lnTo>
                    <a:pt x="670681" y="22860"/>
                  </a:lnTo>
                  <a:lnTo>
                    <a:pt x="675800" y="17743"/>
                  </a:lnTo>
                  <a:lnTo>
                    <a:pt x="675800" y="5118"/>
                  </a:lnTo>
                  <a:lnTo>
                    <a:pt x="670681" y="0"/>
                  </a:lnTo>
                  <a:close/>
                </a:path>
              </a:pathLst>
            </a:custGeom>
            <a:solidFill>
              <a:srgbClr val="CBC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34529" y="613100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405493" y="0"/>
                  </a:moveTo>
                  <a:lnTo>
                    <a:pt x="28964" y="0"/>
                  </a:lnTo>
                  <a:lnTo>
                    <a:pt x="17690" y="2276"/>
                  </a:lnTo>
                  <a:lnTo>
                    <a:pt x="8483" y="8483"/>
                  </a:lnTo>
                  <a:lnTo>
                    <a:pt x="2276" y="17690"/>
                  </a:lnTo>
                  <a:lnTo>
                    <a:pt x="0" y="28966"/>
                  </a:lnTo>
                  <a:lnTo>
                    <a:pt x="0" y="405494"/>
                  </a:lnTo>
                  <a:lnTo>
                    <a:pt x="2276" y="416768"/>
                  </a:lnTo>
                  <a:lnTo>
                    <a:pt x="8483" y="425975"/>
                  </a:lnTo>
                  <a:lnTo>
                    <a:pt x="17690" y="432183"/>
                  </a:lnTo>
                  <a:lnTo>
                    <a:pt x="28964" y="434459"/>
                  </a:lnTo>
                  <a:lnTo>
                    <a:pt x="405493" y="434459"/>
                  </a:lnTo>
                  <a:lnTo>
                    <a:pt x="416768" y="432183"/>
                  </a:lnTo>
                  <a:lnTo>
                    <a:pt x="425975" y="425975"/>
                  </a:lnTo>
                  <a:lnTo>
                    <a:pt x="432183" y="416768"/>
                  </a:lnTo>
                  <a:lnTo>
                    <a:pt x="434459" y="405494"/>
                  </a:lnTo>
                  <a:lnTo>
                    <a:pt x="434459" y="28966"/>
                  </a:lnTo>
                  <a:lnTo>
                    <a:pt x="432183" y="17690"/>
                  </a:lnTo>
                  <a:lnTo>
                    <a:pt x="425975" y="8483"/>
                  </a:lnTo>
                  <a:lnTo>
                    <a:pt x="416768" y="2276"/>
                  </a:lnTo>
                  <a:lnTo>
                    <a:pt x="405493" y="0"/>
                  </a:lnTo>
                  <a:close/>
                </a:path>
              </a:pathLst>
            </a:custGeom>
            <a:solidFill>
              <a:srgbClr val="E5DF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61364" y="6134813"/>
            <a:ext cx="1809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4A4A45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1096" y="6086514"/>
            <a:ext cx="157035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A4A45"/>
                </a:solidFill>
                <a:latin typeface="Arial"/>
                <a:cs typeface="Arial"/>
              </a:rPr>
              <a:t>Наблюдения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1096" y="6564907"/>
            <a:ext cx="36982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г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55">
                <a:solidFill>
                  <a:srgbClr val="4A4A45"/>
                </a:solidFill>
                <a:latin typeface="Verdana"/>
                <a:cs typeface="Verdana"/>
              </a:rPr>
              <a:t>за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ц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</a:t>
            </a:r>
            <a:r>
              <a:rPr dirty="0" sz="1500" spc="-65">
                <a:solidFill>
                  <a:srgbClr val="4A4A45"/>
                </a:solidFill>
                <a:latin typeface="Verdana"/>
                <a:cs typeface="Verdana"/>
              </a:rPr>
              <a:t>я</a:t>
            </a:r>
            <a:r>
              <a:rPr dirty="0" sz="1500" spc="-114">
                <a:solidFill>
                  <a:srgbClr val="4A4A45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4A4A45"/>
                </a:solidFill>
                <a:latin typeface="Microsoft Sans Serif"/>
                <a:cs typeface="Microsoft Sans Serif"/>
              </a:rPr>
              <a:t>«</a:t>
            </a:r>
            <a:r>
              <a:rPr dirty="0" sz="1500" spc="-50">
                <a:solidFill>
                  <a:srgbClr val="4A4A45"/>
                </a:solidFill>
                <a:latin typeface="Verdana"/>
                <a:cs typeface="Verdana"/>
              </a:rPr>
              <a:t>тр</a:t>
            </a:r>
            <a:r>
              <a:rPr dirty="0" sz="1500" spc="-80">
                <a:solidFill>
                  <a:srgbClr val="4A4A45"/>
                </a:solidFill>
                <a:latin typeface="Verdana"/>
                <a:cs typeface="Verdana"/>
              </a:rPr>
              <a:t>о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туа</a:t>
            </a:r>
            <a:r>
              <a:rPr dirty="0" sz="1500" spc="-105">
                <a:solidFill>
                  <a:srgbClr val="4A4A45"/>
                </a:solidFill>
                <a:latin typeface="Verdana"/>
                <a:cs typeface="Verdana"/>
              </a:rPr>
              <a:t>р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110">
                <a:solidFill>
                  <a:srgbClr val="4A4A45"/>
                </a:solidFill>
                <a:latin typeface="Verdana"/>
                <a:cs typeface="Verdana"/>
              </a:rPr>
              <a:t>ы</a:t>
            </a:r>
            <a:r>
              <a:rPr dirty="0" sz="1500" spc="-140">
                <a:solidFill>
                  <a:srgbClr val="4A4A45"/>
                </a:solidFill>
                <a:latin typeface="Verdana"/>
                <a:cs typeface="Verdana"/>
              </a:rPr>
              <a:t>х</a:t>
            </a:r>
            <a:r>
              <a:rPr dirty="0" sz="1500">
                <a:solidFill>
                  <a:srgbClr val="4A4A45"/>
                </a:solidFill>
                <a:latin typeface="Microsoft Sans Serif"/>
                <a:cs typeface="Microsoft Sans Serif"/>
              </a:rPr>
              <a:t>»</a:t>
            </a:r>
            <a:r>
              <a:rPr dirty="0" sz="1500" spc="15">
                <a:solidFill>
                  <a:srgbClr val="4A4A45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а</a:t>
            </a:r>
            <a:r>
              <a:rPr dirty="0" sz="1500" spc="-90">
                <a:solidFill>
                  <a:srgbClr val="4A4A45"/>
                </a:solidFill>
                <a:latin typeface="Verdana"/>
                <a:cs typeface="Verdana"/>
              </a:rPr>
              <a:t>б</a:t>
            </a:r>
            <a:r>
              <a:rPr dirty="0" sz="1500" spc="-70">
                <a:solidFill>
                  <a:srgbClr val="4A4A45"/>
                </a:solidFill>
                <a:latin typeface="Verdana"/>
                <a:cs typeface="Verdana"/>
              </a:rPr>
              <a:t>л</a:t>
            </a:r>
            <a:r>
              <a:rPr dirty="0" sz="1500" spc="-95">
                <a:solidFill>
                  <a:srgbClr val="4A4A45"/>
                </a:solidFill>
                <a:latin typeface="Verdana"/>
                <a:cs typeface="Verdana"/>
              </a:rPr>
              <a:t>ю</a:t>
            </a:r>
            <a:r>
              <a:rPr dirty="0" sz="1500" spc="-45">
                <a:solidFill>
                  <a:srgbClr val="4A4A45"/>
                </a:solidFill>
                <a:latin typeface="Verdana"/>
                <a:cs typeface="Verdana"/>
              </a:rPr>
              <a:t>де</a:t>
            </a:r>
            <a:r>
              <a:rPr dirty="0" sz="1500" spc="-125">
                <a:solidFill>
                  <a:srgbClr val="4A4A45"/>
                </a:solidFill>
                <a:latin typeface="Verdana"/>
                <a:cs typeface="Verdana"/>
              </a:rPr>
              <a:t>н</a:t>
            </a:r>
            <a:r>
              <a:rPr dirty="0" sz="1500" spc="-85">
                <a:solidFill>
                  <a:srgbClr val="4A4A45"/>
                </a:solidFill>
                <a:latin typeface="Verdana"/>
                <a:cs typeface="Verdana"/>
              </a:rPr>
              <a:t>ий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23" name="object 23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3307715"/>
            <a:chOff x="0" y="0"/>
            <a:chExt cx="14630400" cy="3307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2835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4630400" cy="3307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090" y="3649186"/>
            <a:ext cx="97796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Плюсы,</a:t>
            </a:r>
            <a:r>
              <a:rPr dirty="0" sz="4400" spc="-15"/>
              <a:t> </a:t>
            </a:r>
            <a:r>
              <a:rPr dirty="0" sz="4400" spc="70"/>
              <a:t>сложности</a:t>
            </a:r>
            <a:r>
              <a:rPr dirty="0" sz="4400" spc="-10"/>
              <a:t> </a:t>
            </a:r>
            <a:r>
              <a:rPr dirty="0" sz="4400" spc="-20"/>
              <a:t>и</a:t>
            </a:r>
            <a:r>
              <a:rPr dirty="0" sz="4400" spc="-10"/>
              <a:t> </a:t>
            </a:r>
            <a:r>
              <a:rPr dirty="0" sz="4400" spc="20"/>
              <a:t>перспективы</a:t>
            </a:r>
            <a:endParaRPr sz="4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87276" y="4703939"/>
          <a:ext cx="13070205" cy="270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9070"/>
                <a:gridCol w="4554855"/>
                <a:gridCol w="4484369"/>
              </a:tblGrid>
              <a:tr h="657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dirty="0" sz="1700" spc="-8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Плюсы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dirty="0" sz="1700" spc="-6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Сложности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dirty="0" sz="1700" spc="-8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Перспективы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635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013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уди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584200" marR="363855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туа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се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да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ть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166370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стр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стр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4F4F4"/>
                    </a:solidFill>
                  </a:tcPr>
                </a:tc>
              </a:tr>
              <a:tr h="1020842">
                <a:tc>
                  <a:txBody>
                    <a:bodyPr/>
                    <a:lstStyle/>
                    <a:p>
                      <a:pPr marL="227965" marR="1111885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Все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да</a:t>
                      </a:r>
                      <a:r>
                        <a:rPr dirty="0" sz="1700" spc="-12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700" spc="2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ть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я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 marR="1001394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dirty="0" sz="1700" spc="-12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уе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700" spc="-5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ть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700" spc="20">
                          <a:solidFill>
                            <a:srgbClr val="4A4A4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 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1825625">
                        <a:lnSpc>
                          <a:spcPct val="137300"/>
                        </a:lnSpc>
                        <a:spcBef>
                          <a:spcPts val="910"/>
                        </a:spcBef>
                      </a:pP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де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700" spc="-13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ста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70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к  </a:t>
                      </a:r>
                      <a:r>
                        <a:rPr dirty="0" sz="1700" spc="-70">
                          <a:solidFill>
                            <a:srgbClr val="4A4A45"/>
                          </a:solidFill>
                          <a:latin typeface="Verdana"/>
                          <a:cs typeface="Verdana"/>
                        </a:rPr>
                        <a:t>астрофотографий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11557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8" name="object 8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203200"/>
            <a:ext cx="13068300" cy="7366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45468" y="7749540"/>
            <a:ext cx="1844039" cy="339090"/>
            <a:chOff x="12645468" y="7749540"/>
            <a:chExt cx="1844039" cy="339090"/>
          </a:xfrm>
        </p:grpSpPr>
        <p:sp>
          <p:nvSpPr>
            <p:cNvPr id="4" name="object 4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1831280" y="0"/>
                  </a:moveTo>
                  <a:lnTo>
                    <a:pt x="0" y="0"/>
                  </a:lnTo>
                  <a:lnTo>
                    <a:pt x="0" y="325876"/>
                  </a:lnTo>
                  <a:lnTo>
                    <a:pt x="1831280" y="325876"/>
                  </a:lnTo>
                  <a:lnTo>
                    <a:pt x="1831280" y="0"/>
                  </a:lnTo>
                  <a:close/>
                </a:path>
              </a:pathLst>
            </a:custGeom>
            <a:solidFill>
              <a:srgbClr val="F0E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651818" y="7755890"/>
              <a:ext cx="1831339" cy="326390"/>
            </a:xfrm>
            <a:custGeom>
              <a:avLst/>
              <a:gdLst/>
              <a:ahLst/>
              <a:cxnLst/>
              <a:rect l="l" t="t" r="r" b="b"/>
              <a:pathLst>
                <a:path w="1831340" h="326390">
                  <a:moveTo>
                    <a:pt x="0" y="0"/>
                  </a:moveTo>
                  <a:lnTo>
                    <a:pt x="1831280" y="0"/>
                  </a:lnTo>
                  <a:lnTo>
                    <a:pt x="1831280" y="325876"/>
                  </a:lnTo>
                  <a:lnTo>
                    <a:pt x="0" y="32587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Музыка, еда, наука </dc:title>
  <dcterms:created xsi:type="dcterms:W3CDTF">2024-11-26T06:48:46Z</dcterms:created>
  <dcterms:modified xsi:type="dcterms:W3CDTF">2024-11-26T06:48:46Z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Keynote</vt:lpwstr>
  </property>
  <property fmtid="{D5CDD505-2E9C-101B-9397-08002B2CF9AE}" pid="4" name="LastSaved">
    <vt:filetime>2024-11-26T00:00:00Z</vt:filetime>
  </property>
</Properties>
</file>