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8" r:id="rId3"/>
    <p:sldId id="262" r:id="rId4"/>
    <p:sldId id="257" r:id="rId5"/>
    <p:sldId id="279" r:id="rId6"/>
    <p:sldId id="282" r:id="rId7"/>
    <p:sldId id="258" r:id="rId8"/>
    <p:sldId id="283" r:id="rId9"/>
    <p:sldId id="280" r:id="rId10"/>
    <p:sldId id="260" r:id="rId11"/>
    <p:sldId id="289" r:id="rId12"/>
    <p:sldId id="284" r:id="rId13"/>
    <p:sldId id="281" r:id="rId14"/>
    <p:sldId id="285" r:id="rId15"/>
    <p:sldId id="287" r:id="rId16"/>
    <p:sldId id="286" r:id="rId17"/>
    <p:sldId id="288" r:id="rId18"/>
  </p:sldIdLst>
  <p:sldSz cx="18288000" cy="10287000"/>
  <p:notesSz cx="6858000" cy="9144000"/>
  <p:embeddedFontLst>
    <p:embeddedFont>
      <p:font typeface="Merriweather Bold" panose="020B0604020202020204" charset="-52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-946" y="-26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5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2.png"/><Relationship Id="rId4" Type="http://schemas.openxmlformats.org/officeDocument/2006/relationships/image" Target="../media/image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3.svg"/><Relationship Id="rId7" Type="http://schemas.openxmlformats.org/officeDocument/2006/relationships/image" Target="../media/image5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svg"/><Relationship Id="rId7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svg"/><Relationship Id="rId7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.png"/><Relationship Id="rId9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8024514">
            <a:off x="-1679475" y="8129828"/>
            <a:ext cx="6001763" cy="2592522"/>
          </a:xfrm>
          <a:custGeom>
            <a:avLst/>
            <a:gdLst/>
            <a:ahLst/>
            <a:cxnLst/>
            <a:rect l="l" t="t" r="r" b="b"/>
            <a:pathLst>
              <a:path w="6001763" h="2592522">
                <a:moveTo>
                  <a:pt x="0" y="0"/>
                </a:moveTo>
                <a:lnTo>
                  <a:pt x="6001763" y="0"/>
                </a:lnTo>
                <a:lnTo>
                  <a:pt x="6001763" y="2592522"/>
                </a:lnTo>
                <a:lnTo>
                  <a:pt x="0" y="25925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r="-61989" b="-105232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4645863" y="-2419177"/>
            <a:ext cx="6220048" cy="6220048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43E5B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2866334" y="-2419177"/>
            <a:ext cx="5544342" cy="5544342"/>
            <a:chOff x="0" y="0"/>
            <a:chExt cx="2787650" cy="278765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787650" cy="2787650"/>
            </a:xfrm>
            <a:custGeom>
              <a:avLst/>
              <a:gdLst/>
              <a:ahLst/>
              <a:cxnLst/>
              <a:rect l="l" t="t" r="r" b="b"/>
              <a:pathLst>
                <a:path w="2787650" h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043E5B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3074733" y="3856378"/>
            <a:ext cx="12563773" cy="2962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18"/>
              </a:lnSpc>
              <a:spcBef>
                <a:spcPct val="0"/>
              </a:spcBef>
            </a:pPr>
            <a:r>
              <a:rPr lang="ru-RU" sz="5513" b="1" dirty="0" smtClean="0">
                <a:solidFill>
                  <a:schemeClr val="accent6">
                    <a:lumMod val="75000"/>
                  </a:schemeClr>
                </a:solidFill>
                <a:latin typeface="Merriweather Bold"/>
              </a:rPr>
              <a:t>СЧАСТЛИВЫ ВМЕСТЕ : </a:t>
            </a:r>
            <a:r>
              <a:rPr lang="ru-RU" sz="6000" dirty="0" smtClean="0"/>
              <a:t> </a:t>
            </a:r>
          </a:p>
          <a:p>
            <a:pPr algn="ctr">
              <a:lnSpc>
                <a:spcPts val="7718"/>
              </a:lnSpc>
              <a:spcBef>
                <a:spcPct val="0"/>
              </a:spcBef>
            </a:pPr>
            <a:r>
              <a:rPr lang="ru-RU" sz="4400" dirty="0" smtClean="0">
                <a:solidFill>
                  <a:schemeClr val="tx2">
                    <a:lumMod val="75000"/>
                  </a:schemeClr>
                </a:solidFill>
              </a:rPr>
              <a:t>совместные </a:t>
            </a:r>
            <a:r>
              <a:rPr lang="ru-RU" sz="4400" dirty="0">
                <a:solidFill>
                  <a:schemeClr val="tx2">
                    <a:lumMod val="75000"/>
                  </a:schemeClr>
                </a:solidFill>
              </a:rPr>
              <a:t>творческие проекты библиотеки и молодых </a:t>
            </a:r>
            <a:r>
              <a:rPr lang="ru-RU" sz="4400" dirty="0" smtClean="0">
                <a:solidFill>
                  <a:schemeClr val="tx2">
                    <a:lumMod val="75000"/>
                  </a:schemeClr>
                </a:solidFill>
              </a:rPr>
              <a:t>читателей</a:t>
            </a:r>
            <a:endParaRPr lang="en-US" sz="4400" b="1" dirty="0">
              <a:solidFill>
                <a:schemeClr val="tx2">
                  <a:lumMod val="75000"/>
                </a:schemeClr>
              </a:solidFill>
              <a:latin typeface="Merriweather Bold"/>
            </a:endParaRPr>
          </a:p>
        </p:txBody>
      </p:sp>
      <p:pic>
        <p:nvPicPr>
          <p:cNvPr id="10" name="Picture 2" descr="C:\Users\issar\Desktop\презентации\июль 2022\лого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126"/>
            <a:ext cx="6401636" cy="169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344112" y="-122672"/>
            <a:ext cx="6001763" cy="2592522"/>
          </a:xfrm>
          <a:custGeom>
            <a:avLst/>
            <a:gdLst/>
            <a:ahLst/>
            <a:cxnLst/>
            <a:rect l="l" t="t" r="r" b="b"/>
            <a:pathLst>
              <a:path w="6001763" h="2592522">
                <a:moveTo>
                  <a:pt x="0" y="0"/>
                </a:moveTo>
                <a:lnTo>
                  <a:pt x="6001763" y="0"/>
                </a:lnTo>
                <a:lnTo>
                  <a:pt x="6001763" y="2592522"/>
                </a:lnTo>
                <a:lnTo>
                  <a:pt x="0" y="25925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r="-61989" b="-105232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150341" y="7694478"/>
            <a:ext cx="6001763" cy="2592522"/>
          </a:xfrm>
          <a:custGeom>
            <a:avLst/>
            <a:gdLst/>
            <a:ahLst/>
            <a:cxnLst/>
            <a:rect l="l" t="t" r="r" b="b"/>
            <a:pathLst>
              <a:path w="6001763" h="2592522">
                <a:moveTo>
                  <a:pt x="0" y="0"/>
                </a:moveTo>
                <a:lnTo>
                  <a:pt x="6001763" y="0"/>
                </a:lnTo>
                <a:lnTo>
                  <a:pt x="6001763" y="2592522"/>
                </a:lnTo>
                <a:lnTo>
                  <a:pt x="0" y="25925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r="-61989" b="-105232"/>
            </a:stretch>
          </a:blipFill>
        </p:spPr>
      </p:sp>
      <p:pic>
        <p:nvPicPr>
          <p:cNvPr id="5" name="Picture 2" descr="C:\Users\issar\Desktop\презентации\июль 2022\лог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126"/>
            <a:ext cx="6401636" cy="169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N:\Ф06\РАБОЧАЯ\Командировки\2024\Иссар Сыктывкар\Доклад\фото\Поэты Афиша Книжный маяк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1693025"/>
            <a:ext cx="6173036" cy="617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N:\Ф06\РАБОЧАЯ\Командировки\2024\Иссар Сыктывкар\Доклад\фото\Поэты Библионочь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175853"/>
            <a:ext cx="6880613" cy="4587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N:\Ф06\РАБОЧАЯ\Командировки\2024\Иссар Сыктывкар\Доклад\фото\Поэты Афиша творческий вечер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036" y="3086100"/>
            <a:ext cx="6858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467600" y="988922"/>
            <a:ext cx="2795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ПОЭТЫ </a:t>
            </a:r>
          </a:p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В ЗАЛЕ ОЖИДАНИЯ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344112" y="-122672"/>
            <a:ext cx="6001763" cy="2592522"/>
          </a:xfrm>
          <a:custGeom>
            <a:avLst/>
            <a:gdLst/>
            <a:ahLst/>
            <a:cxnLst/>
            <a:rect l="l" t="t" r="r" b="b"/>
            <a:pathLst>
              <a:path w="6001763" h="2592522">
                <a:moveTo>
                  <a:pt x="0" y="0"/>
                </a:moveTo>
                <a:lnTo>
                  <a:pt x="6001763" y="0"/>
                </a:lnTo>
                <a:lnTo>
                  <a:pt x="6001763" y="2592522"/>
                </a:lnTo>
                <a:lnTo>
                  <a:pt x="0" y="25925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r="-61989" b="-105232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150341" y="7694478"/>
            <a:ext cx="6001763" cy="2592522"/>
          </a:xfrm>
          <a:custGeom>
            <a:avLst/>
            <a:gdLst/>
            <a:ahLst/>
            <a:cxnLst/>
            <a:rect l="l" t="t" r="r" b="b"/>
            <a:pathLst>
              <a:path w="6001763" h="2592522">
                <a:moveTo>
                  <a:pt x="0" y="0"/>
                </a:moveTo>
                <a:lnTo>
                  <a:pt x="6001763" y="0"/>
                </a:lnTo>
                <a:lnTo>
                  <a:pt x="6001763" y="2592522"/>
                </a:lnTo>
                <a:lnTo>
                  <a:pt x="0" y="25925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r="-61989" b="-105232"/>
            </a:stretch>
          </a:blipFill>
        </p:spPr>
      </p:sp>
      <p:sp>
        <p:nvSpPr>
          <p:cNvPr id="6" name="TextBox 5"/>
          <p:cNvSpPr txBox="1"/>
          <p:nvPr/>
        </p:nvSpPr>
        <p:spPr>
          <a:xfrm>
            <a:off x="11734800" y="190500"/>
            <a:ext cx="53812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tx2"/>
                </a:solidFill>
              </a:rPr>
              <a:t>ОСОБЕННЫЕ ЧИТАТЕЛИ</a:t>
            </a:r>
            <a:endParaRPr lang="ru-RU" sz="4000" b="1" dirty="0">
              <a:solidFill>
                <a:schemeClr val="tx2"/>
              </a:solidFill>
            </a:endParaRPr>
          </a:p>
        </p:txBody>
      </p:sp>
      <p:pic>
        <p:nvPicPr>
          <p:cNvPr id="2052" name="Picture 4" descr="N:\Ф06\РАБОЧАЯ\Командировки\2024\Иссар Сыктывкар\Доклад\фото\1YdvK_EioN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1334" y="917727"/>
            <a:ext cx="7288212" cy="551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N:\Ф06\РАБОЧАЯ\Командировки\2024\Иссар Сыктывкар\Доклад\фото\tg5im19NAf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840" y="5217965"/>
            <a:ext cx="6705600" cy="495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1604"/>
            <a:ext cx="9781705" cy="6548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778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344112" y="-122672"/>
            <a:ext cx="6001763" cy="2592522"/>
          </a:xfrm>
          <a:custGeom>
            <a:avLst/>
            <a:gdLst/>
            <a:ahLst/>
            <a:cxnLst/>
            <a:rect l="l" t="t" r="r" b="b"/>
            <a:pathLst>
              <a:path w="6001763" h="2592522">
                <a:moveTo>
                  <a:pt x="0" y="0"/>
                </a:moveTo>
                <a:lnTo>
                  <a:pt x="6001763" y="0"/>
                </a:lnTo>
                <a:lnTo>
                  <a:pt x="6001763" y="2592522"/>
                </a:lnTo>
                <a:lnTo>
                  <a:pt x="0" y="25925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r="-61989" b="-105232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150341" y="7694478"/>
            <a:ext cx="6001763" cy="2592522"/>
          </a:xfrm>
          <a:custGeom>
            <a:avLst/>
            <a:gdLst/>
            <a:ahLst/>
            <a:cxnLst/>
            <a:rect l="l" t="t" r="r" b="b"/>
            <a:pathLst>
              <a:path w="6001763" h="2592522">
                <a:moveTo>
                  <a:pt x="0" y="0"/>
                </a:moveTo>
                <a:lnTo>
                  <a:pt x="6001763" y="0"/>
                </a:lnTo>
                <a:lnTo>
                  <a:pt x="6001763" y="2592522"/>
                </a:lnTo>
                <a:lnTo>
                  <a:pt x="0" y="25925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r="-61989" b="-105232"/>
            </a:stretch>
          </a:blipFill>
        </p:spPr>
      </p:sp>
      <p:pic>
        <p:nvPicPr>
          <p:cNvPr id="6146" name="Picture 2" descr="N:\Ф06\РАБОЧАЯ\Командировки\2024\Иссар Сыктывкар\Доклад\фото\Спектакль инвалидов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190500"/>
            <a:ext cx="833120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un9-18.userapi.com/impg/tnntzMTv5iy2ZXZao79w8adXXbdpApb7e01sEQ/IICdsAIRbxY.jpg?size=1080x1080&amp;quality=95&amp;sign=3a5dd505c984013270cade552b98a429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52500"/>
            <a:ext cx="7066271" cy="706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sun9-28.userapi.com/impg/Y4Yvf_8tEHfTtrtNts6UoQWqaBgartKqePd_uw/KOJtaPMviAM.jpg?size=974x470&amp;quality=96&amp;sign=66d5a7e3f9bbd5ca85820166b165a268&amp;type=alb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456" y="5243020"/>
            <a:ext cx="8977694" cy="468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" y="306169"/>
            <a:ext cx="8849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Центр социальной реабилитации «Радуга»</a:t>
            </a:r>
            <a:endParaRPr lang="ru-RU" sz="3600" b="1" dirty="0"/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243019"/>
            <a:ext cx="6537222" cy="4902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634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344112" y="-122672"/>
            <a:ext cx="6001763" cy="2592522"/>
          </a:xfrm>
          <a:custGeom>
            <a:avLst/>
            <a:gdLst/>
            <a:ahLst/>
            <a:cxnLst/>
            <a:rect l="l" t="t" r="r" b="b"/>
            <a:pathLst>
              <a:path w="6001763" h="2592522">
                <a:moveTo>
                  <a:pt x="0" y="0"/>
                </a:moveTo>
                <a:lnTo>
                  <a:pt x="6001763" y="0"/>
                </a:lnTo>
                <a:lnTo>
                  <a:pt x="6001763" y="2592522"/>
                </a:lnTo>
                <a:lnTo>
                  <a:pt x="0" y="25925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r="-61989" b="-105232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150341" y="7694478"/>
            <a:ext cx="6001763" cy="2592522"/>
          </a:xfrm>
          <a:custGeom>
            <a:avLst/>
            <a:gdLst/>
            <a:ahLst/>
            <a:cxnLst/>
            <a:rect l="l" t="t" r="r" b="b"/>
            <a:pathLst>
              <a:path w="6001763" h="2592522">
                <a:moveTo>
                  <a:pt x="0" y="0"/>
                </a:moveTo>
                <a:lnTo>
                  <a:pt x="6001763" y="0"/>
                </a:lnTo>
                <a:lnTo>
                  <a:pt x="6001763" y="2592522"/>
                </a:lnTo>
                <a:lnTo>
                  <a:pt x="0" y="25925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r="-61989" b="-105232"/>
            </a:stretch>
          </a:blipFill>
        </p:spPr>
      </p:sp>
      <p:pic>
        <p:nvPicPr>
          <p:cNvPr id="5" name="Picture 2" descr="C:\Users\issar\Desktop\презентации\июль 2022\лог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126"/>
            <a:ext cx="6401636" cy="169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N:\Ф06\РАБОЧАЯ\Командировки\2024\Иссар Сыктывкар\Доклад\фото\Bookhouse Kids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120" y="3036768"/>
            <a:ext cx="8665951" cy="649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N:\Ф06\РАБОЧАЯ\Командировки\2024\Иссар Сыктывкар\Доклад\фото\Bookhouse Kids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21" y="3009900"/>
            <a:ext cx="8737599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86600" y="469944"/>
            <a:ext cx="11049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</a:rPr>
              <a:t>Bookhouse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 kids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 — авторский проект Александра и Елены </a:t>
            </a: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Колесниковых</a:t>
            </a:r>
          </a:p>
          <a:p>
            <a:r>
              <a:rPr lang="ru-RU" sz="3600" dirty="0" smtClean="0"/>
              <a:t>11 встреч; 150 посещений; 44 новых читателя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55907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344112" y="-122672"/>
            <a:ext cx="6001763" cy="2592522"/>
          </a:xfrm>
          <a:custGeom>
            <a:avLst/>
            <a:gdLst/>
            <a:ahLst/>
            <a:cxnLst/>
            <a:rect l="l" t="t" r="r" b="b"/>
            <a:pathLst>
              <a:path w="6001763" h="2592522">
                <a:moveTo>
                  <a:pt x="0" y="0"/>
                </a:moveTo>
                <a:lnTo>
                  <a:pt x="6001763" y="0"/>
                </a:lnTo>
                <a:lnTo>
                  <a:pt x="6001763" y="2592522"/>
                </a:lnTo>
                <a:lnTo>
                  <a:pt x="0" y="25925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r="-61989" b="-105232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150341" y="7694478"/>
            <a:ext cx="6001763" cy="2592522"/>
          </a:xfrm>
          <a:custGeom>
            <a:avLst/>
            <a:gdLst/>
            <a:ahLst/>
            <a:cxnLst/>
            <a:rect l="l" t="t" r="r" b="b"/>
            <a:pathLst>
              <a:path w="6001763" h="2592522">
                <a:moveTo>
                  <a:pt x="0" y="0"/>
                </a:moveTo>
                <a:lnTo>
                  <a:pt x="6001763" y="0"/>
                </a:lnTo>
                <a:lnTo>
                  <a:pt x="6001763" y="2592522"/>
                </a:lnTo>
                <a:lnTo>
                  <a:pt x="0" y="25925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r="-61989" b="-105232"/>
            </a:stretch>
          </a:blipFill>
        </p:spPr>
      </p:sp>
      <p:pic>
        <p:nvPicPr>
          <p:cNvPr id="5" name="Picture 2" descr="C:\Users\issar\Desktop\презентации\июль 2022\лог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126"/>
            <a:ext cx="6401636" cy="169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N:\Ф06\РАБОЧАЯ\Командировки\2024\Иссар Сыктывкар\Доклад\фото\лекция по искусству_ЦБК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960" y="571500"/>
            <a:ext cx="93472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N:\Ф06\РАБОЧАЯ\Командировки\2024\Иссар Сыктывкар\Доклад\фото\лекция по искусству1_ЦБК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78" y="2989989"/>
            <a:ext cx="8001001" cy="60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569960" y="7886700"/>
            <a:ext cx="9347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Мария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Корнеева, искусствовед,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выпускница Факультета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свободных искусств и наук СПбГУ (на момент проведения цикла лекций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писала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дипломную работу). Имеет опыт обучения и стажировок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за границей.</a:t>
            </a:r>
          </a:p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7 лекций; 150 человек; 40 новых читателей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</a:b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14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sun9-67.userapi.com/impg/3eKiWCjo-v_BXvz5NrO_5vIiUHerqGL3V6kYZQ/Pe8N-has3qw.jpg?size=2560x1920&amp;quality=95&amp;sign=8e0a59515020be48fb4b71f74541053f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" y="1838325"/>
            <a:ext cx="8107680" cy="608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2"/>
          <p:cNvSpPr/>
          <p:nvPr/>
        </p:nvSpPr>
        <p:spPr>
          <a:xfrm rot="-10800000">
            <a:off x="-344112" y="-122672"/>
            <a:ext cx="6001763" cy="2592522"/>
          </a:xfrm>
          <a:custGeom>
            <a:avLst/>
            <a:gdLst/>
            <a:ahLst/>
            <a:cxnLst/>
            <a:rect l="l" t="t" r="r" b="b"/>
            <a:pathLst>
              <a:path w="6001763" h="2592522">
                <a:moveTo>
                  <a:pt x="0" y="0"/>
                </a:moveTo>
                <a:lnTo>
                  <a:pt x="6001763" y="0"/>
                </a:lnTo>
                <a:lnTo>
                  <a:pt x="6001763" y="2592522"/>
                </a:lnTo>
                <a:lnTo>
                  <a:pt x="0" y="25925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r="-61989" b="-105232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150341" y="7694478"/>
            <a:ext cx="6001763" cy="2592522"/>
          </a:xfrm>
          <a:custGeom>
            <a:avLst/>
            <a:gdLst/>
            <a:ahLst/>
            <a:cxnLst/>
            <a:rect l="l" t="t" r="r" b="b"/>
            <a:pathLst>
              <a:path w="6001763" h="2592522">
                <a:moveTo>
                  <a:pt x="0" y="0"/>
                </a:moveTo>
                <a:lnTo>
                  <a:pt x="6001763" y="0"/>
                </a:lnTo>
                <a:lnTo>
                  <a:pt x="6001763" y="2592522"/>
                </a:lnTo>
                <a:lnTo>
                  <a:pt x="0" y="25925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r="-61989" b="-105232"/>
            </a:stretch>
          </a:blipFill>
        </p:spPr>
      </p:sp>
      <p:pic>
        <p:nvPicPr>
          <p:cNvPr id="5" name="Picture 2" descr="C:\Users\issar\Desktop\презентации\июль 2022\лого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126"/>
            <a:ext cx="6401636" cy="169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un9-63.userapi.com/impg/fuwrdYNB4srhPsv8z3tS-ANXE-xCwEqtrU_NuA/stLFUi2ZSHI.jpg?size=1079x669&amp;quality=95&amp;sign=4c628598a781ed7008cc5e697fb40f97&amp;type=alb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1885" y="308610"/>
            <a:ext cx="798847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74.userapi.com/impg/qbN_VWD5Arvn7ggRUf3xTTu8Xb4-RM2LTU1Q7A/Sjt6NKSRloo.jpg?size=923x891&amp;quality=95&amp;sign=0e01af2b79793d86073fef088d06a167&amp;type=albu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152900"/>
            <a:ext cx="6172200" cy="5958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487400" y="5720833"/>
            <a:ext cx="48006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</a:rPr>
              <a:t>Занятия по детской безопасности с инструкторами «Школы </a:t>
            </a:r>
            <a:r>
              <a:rPr lang="ru-RU" sz="4000" b="1" dirty="0" err="1" smtClean="0">
                <a:solidFill>
                  <a:schemeClr val="accent6">
                    <a:lumMod val="50000"/>
                  </a:schemeClr>
                </a:solidFill>
              </a:rPr>
              <a:t>ЛизаАлерт</a:t>
            </a: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</a:rPr>
              <a:t>»</a:t>
            </a:r>
          </a:p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7 занятий</a:t>
            </a:r>
          </a:p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Около 450 посещений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52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344112" y="-122672"/>
            <a:ext cx="6001763" cy="2592522"/>
          </a:xfrm>
          <a:custGeom>
            <a:avLst/>
            <a:gdLst/>
            <a:ahLst/>
            <a:cxnLst/>
            <a:rect l="l" t="t" r="r" b="b"/>
            <a:pathLst>
              <a:path w="6001763" h="2592522">
                <a:moveTo>
                  <a:pt x="0" y="0"/>
                </a:moveTo>
                <a:lnTo>
                  <a:pt x="6001763" y="0"/>
                </a:lnTo>
                <a:lnTo>
                  <a:pt x="6001763" y="2592522"/>
                </a:lnTo>
                <a:lnTo>
                  <a:pt x="0" y="25925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r="-61989" b="-105232"/>
            </a:stretch>
          </a:blipFill>
        </p:spPr>
      </p:sp>
      <p:pic>
        <p:nvPicPr>
          <p:cNvPr id="5" name="Picture 2" descr="C:\Users\issar\Desktop\презентации\июль 2022\лог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126"/>
            <a:ext cx="6401636" cy="169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N:\Ф06\РАБОЧАЯ\Командировки\2024\Иссар Сыктывкар\Доклад\фото\Настолки и комиксы 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640" y="4508499"/>
            <a:ext cx="8393905" cy="559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N:\Ф06\РАБОЧАЯ\Командировки\2024\Иссар Сыктывкар\Доклад\фото\Настолки и комиксы 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00645"/>
            <a:ext cx="7658648" cy="4966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N:\Ф06\РАБОЧАЯ\Командировки\2024\Иссар Сыктывкар\Доклад\фото\настолки и комиксы 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640" y="182564"/>
            <a:ext cx="8424385" cy="5616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132" y="8048535"/>
            <a:ext cx="8915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Петрозаводск. Двойной фестиваль «</a:t>
            </a:r>
            <a:r>
              <a:rPr lang="ru-RU" sz="3600" b="1" dirty="0" err="1">
                <a:solidFill>
                  <a:schemeClr val="accent6">
                    <a:lumMod val="50000"/>
                  </a:schemeClr>
                </a:solidFill>
              </a:rPr>
              <a:t>Н</a:t>
            </a:r>
            <a:r>
              <a:rPr lang="ru-RU" sz="3600" b="1" dirty="0" err="1" smtClean="0">
                <a:solidFill>
                  <a:schemeClr val="accent6">
                    <a:lumMod val="50000"/>
                  </a:schemeClr>
                </a:solidFill>
              </a:rPr>
              <a:t>астолки</a:t>
            </a: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 и комиксы»</a:t>
            </a:r>
          </a:p>
          <a:p>
            <a:pPr algn="ctr"/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Более 1000 участников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850" y="2781300"/>
            <a:ext cx="3399218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12330" y="7478053"/>
            <a:ext cx="25857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Ростислав </a:t>
            </a:r>
            <a:r>
              <a:rPr lang="ru-RU" sz="2000" b="1" dirty="0" err="1" smtClean="0"/>
              <a:t>Мошников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98647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344112" y="-122672"/>
            <a:ext cx="6001763" cy="2592522"/>
          </a:xfrm>
          <a:custGeom>
            <a:avLst/>
            <a:gdLst/>
            <a:ahLst/>
            <a:cxnLst/>
            <a:rect l="l" t="t" r="r" b="b"/>
            <a:pathLst>
              <a:path w="6001763" h="2592522">
                <a:moveTo>
                  <a:pt x="0" y="0"/>
                </a:moveTo>
                <a:lnTo>
                  <a:pt x="6001763" y="0"/>
                </a:lnTo>
                <a:lnTo>
                  <a:pt x="6001763" y="2592522"/>
                </a:lnTo>
                <a:lnTo>
                  <a:pt x="0" y="25925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r="-61989" b="-105232"/>
            </a:stretch>
          </a:blipFill>
        </p:spPr>
      </p:sp>
      <p:pic>
        <p:nvPicPr>
          <p:cNvPr id="5" name="Picture 2" descr="C:\Users\issar\Desktop\презентации\июль 2022\лог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126"/>
            <a:ext cx="6401636" cy="169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2"/>
          <p:cNvGrpSpPr>
            <a:grpSpLocks noChangeAspect="1"/>
          </p:cNvGrpSpPr>
          <p:nvPr/>
        </p:nvGrpSpPr>
        <p:grpSpPr>
          <a:xfrm>
            <a:off x="12113672" y="4304723"/>
            <a:ext cx="5544342" cy="5544342"/>
            <a:chOff x="0" y="0"/>
            <a:chExt cx="2787650" cy="2787650"/>
          </a:xfrm>
        </p:grpSpPr>
        <p:sp>
          <p:nvSpPr>
            <p:cNvPr id="9" name="Freeform 3"/>
            <p:cNvSpPr/>
            <p:nvPr/>
          </p:nvSpPr>
          <p:spPr>
            <a:xfrm>
              <a:off x="0" y="0"/>
              <a:ext cx="2787650" cy="2787650"/>
            </a:xfrm>
            <a:custGeom>
              <a:avLst/>
              <a:gdLst/>
              <a:ahLst/>
              <a:cxnLst/>
              <a:rect l="l" t="t" r="r" b="b"/>
              <a:pathLst>
                <a:path w="2787650" h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043E5B"/>
            </a:solidFill>
          </p:spPr>
        </p:sp>
      </p:grpSp>
      <p:grpSp>
        <p:nvGrpSpPr>
          <p:cNvPr id="10" name="Group 4"/>
          <p:cNvGrpSpPr/>
          <p:nvPr/>
        </p:nvGrpSpPr>
        <p:grpSpPr>
          <a:xfrm>
            <a:off x="12083192" y="-81188"/>
            <a:ext cx="6220048" cy="6220048"/>
            <a:chOff x="0" y="0"/>
            <a:chExt cx="6350000" cy="6350000"/>
          </a:xfrm>
        </p:grpSpPr>
        <p:sp>
          <p:nvSpPr>
            <p:cNvPr id="11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43E5B"/>
            </a:solidFill>
          </p:spPr>
        </p:sp>
      </p:grpSp>
      <p:sp>
        <p:nvSpPr>
          <p:cNvPr id="3" name="TextBox 2"/>
          <p:cNvSpPr txBox="1"/>
          <p:nvPr/>
        </p:nvSpPr>
        <p:spPr>
          <a:xfrm>
            <a:off x="2286000" y="4023360"/>
            <a:ext cx="955659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i="1" dirty="0" smtClean="0">
                <a:solidFill>
                  <a:schemeClr val="tx2"/>
                </a:solidFill>
              </a:rPr>
              <a:t>СПАСИБО ЗА ВНИМАНИЕ!</a:t>
            </a:r>
            <a:endParaRPr lang="ru-RU" sz="6600" b="1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27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32214" y="-1372878"/>
            <a:ext cx="6800849" cy="6800849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43E5B"/>
            </a:solidFill>
          </p:spPr>
        </p:sp>
      </p:grpSp>
      <p:pic>
        <p:nvPicPr>
          <p:cNvPr id="2050" name="Picture 2" descr="C:\Users\issar\Desktop\фото библиотеки\библиотека книжной график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66700"/>
            <a:ext cx="5943600" cy="396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:\Ф06\РАБОЧАЯ\Командировки\2024\Иссар Сыктывкар\Доклад\фото\Библиотека комиксов.jpg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2" y="4533901"/>
            <a:ext cx="4724398" cy="472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N:\Ф06\РАБОЧАЯ\Командировки\2024\Иссар Сыктывкар\Доклад\фото\БКГ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5856" y="266700"/>
            <a:ext cx="5828161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:\Ф06\РАБОЧАЯ\Командировки\2024\Иссар Сыктывкар\Доклад\фото\ubIXnHw5GA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3400" y="4513862"/>
            <a:ext cx="6096002" cy="474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N:\Ф06\РАБОЧАЯ\фото библиотеки\Центр британской книги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9938"/>
            <a:ext cx="6916454" cy="459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-403960" y="1028700"/>
            <a:ext cx="5544342" cy="5544342"/>
            <a:chOff x="0" y="0"/>
            <a:chExt cx="2787650" cy="27876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87650" cy="2787650"/>
            </a:xfrm>
            <a:custGeom>
              <a:avLst/>
              <a:gdLst/>
              <a:ahLst/>
              <a:cxnLst/>
              <a:rect l="l" t="t" r="r" b="b"/>
              <a:pathLst>
                <a:path w="2787650" h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043E5B"/>
            </a:solidFill>
          </p:spPr>
        </p:sp>
      </p:grpSp>
      <p:pic>
        <p:nvPicPr>
          <p:cNvPr id="14" name="Picture 2" descr="C:\Users\issar\Desktop\презентации\июль 2022\лого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32246"/>
            <a:ext cx="3740129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09469" y="9499312"/>
            <a:ext cx="16844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Площадка 1 – Библиотека книжной графики, библиотека комиксов, Центр британской книги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71741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32214" y="-1372878"/>
            <a:ext cx="6800849" cy="6800849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43E5B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-403960" y="1028700"/>
            <a:ext cx="5544342" cy="5544342"/>
            <a:chOff x="0" y="0"/>
            <a:chExt cx="2787650" cy="27876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87650" cy="2787650"/>
            </a:xfrm>
            <a:custGeom>
              <a:avLst/>
              <a:gdLst/>
              <a:ahLst/>
              <a:cxnLst/>
              <a:rect l="l" t="t" r="r" b="b"/>
              <a:pathLst>
                <a:path w="2787650" h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043E5B"/>
            </a:solidFill>
          </p:spPr>
        </p:sp>
      </p:grpSp>
      <p:pic>
        <p:nvPicPr>
          <p:cNvPr id="7" name="Picture 2" descr="C:\Users\issar\Desktop\презентации\июль 2022\лого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29" y="1501486"/>
            <a:ext cx="3740129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issar\Desktop\фото библиотеки\Измайловская_интерьер вх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48936"/>
            <a:ext cx="6451600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issar\Desktop\фото библиотеки\ИЗМ._окн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187036"/>
            <a:ext cx="7146541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issar\Desktop\фото библиотеки\GfFt9XMct6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099065"/>
            <a:ext cx="6681905" cy="461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issar\Desktop\фото с открытия Измайловской\DSC_024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1028" y="5099065"/>
            <a:ext cx="7412113" cy="461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issar\Desktop\фото библиотеки\IMG_9556 копия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5130237"/>
            <a:ext cx="3287449" cy="458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320930" y="9715500"/>
            <a:ext cx="40947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Площадка 2 - Абонемент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10800000">
            <a:off x="12837563" y="-893012"/>
            <a:ext cx="6001763" cy="2592522"/>
          </a:xfrm>
          <a:custGeom>
            <a:avLst/>
            <a:gdLst/>
            <a:ahLst/>
            <a:cxnLst/>
            <a:rect l="l" t="t" r="r" b="b"/>
            <a:pathLst>
              <a:path w="6001763" h="2592522">
                <a:moveTo>
                  <a:pt x="0" y="0"/>
                </a:moveTo>
                <a:lnTo>
                  <a:pt x="6001762" y="0"/>
                </a:lnTo>
                <a:lnTo>
                  <a:pt x="6001762" y="2592523"/>
                </a:lnTo>
                <a:lnTo>
                  <a:pt x="0" y="2592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r="-61989" b="-105232"/>
            </a:stretch>
          </a:blipFill>
        </p:spPr>
      </p:sp>
      <p:pic>
        <p:nvPicPr>
          <p:cNvPr id="5" name="Picture 2" descr="C:\Users\issar\Desktop\презентации\июль 2022\лог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126"/>
            <a:ext cx="6401636" cy="169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N:\Ф06\РАБОЧАЯ\Командировки\2024\Иссар Сыктывкар\Доклад\фото\Библиотека комиксов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911" y="1181100"/>
            <a:ext cx="9715498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N:\Ф06\РАБОЧАЯ\фото библиотеки\мы и вокзальчик\IMG_9498 копия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43100"/>
            <a:ext cx="97155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9220200" y="6438900"/>
            <a:ext cx="9486327" cy="9486327"/>
            <a:chOff x="0" y="0"/>
            <a:chExt cx="2787650" cy="27876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87650" cy="2787650"/>
            </a:xfrm>
            <a:custGeom>
              <a:avLst/>
              <a:gdLst/>
              <a:ahLst/>
              <a:cxnLst/>
              <a:rect l="l" t="t" r="r" b="b"/>
              <a:pathLst>
                <a:path w="2787650" h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043E5B"/>
            </a:solidFill>
          </p:spPr>
        </p:sp>
      </p:grpSp>
      <p:sp>
        <p:nvSpPr>
          <p:cNvPr id="6" name="TextBox 5"/>
          <p:cNvSpPr txBox="1"/>
          <p:nvPr/>
        </p:nvSpPr>
        <p:spPr>
          <a:xfrm>
            <a:off x="457200" y="8953500"/>
            <a:ext cx="62045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Из 12 библиотекарей – 10 - молодежь 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10800000">
            <a:off x="12837563" y="-893012"/>
            <a:ext cx="6001763" cy="2592522"/>
          </a:xfrm>
          <a:custGeom>
            <a:avLst/>
            <a:gdLst/>
            <a:ahLst/>
            <a:cxnLst/>
            <a:rect l="l" t="t" r="r" b="b"/>
            <a:pathLst>
              <a:path w="6001763" h="2592522">
                <a:moveTo>
                  <a:pt x="0" y="0"/>
                </a:moveTo>
                <a:lnTo>
                  <a:pt x="6001762" y="0"/>
                </a:lnTo>
                <a:lnTo>
                  <a:pt x="6001762" y="2592523"/>
                </a:lnTo>
                <a:lnTo>
                  <a:pt x="0" y="2592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r="-61989" b="-105232"/>
            </a:stretch>
          </a:blipFill>
        </p:spPr>
      </p:sp>
      <p:pic>
        <p:nvPicPr>
          <p:cNvPr id="4100" name="Picture 4" descr="N:\Ф06\РАБОЧАЯ\Командировки\2024\Иссар Сыктывкар\Доклад\фото\Петр Левин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8600" y="199708"/>
            <a:ext cx="2268460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N:\Ф06\РАБОЧАЯ\Командировки\2024\Иссар Сыктывкар\Доклад\фото\Александр Серебряков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2658" y="191711"/>
            <a:ext cx="2403542" cy="317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N:\Ф06\РАБОЧАЯ\Командировки\2024\Иссар Сыктывкар\Доклад\фото\совещание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6840" y="6972300"/>
            <a:ext cx="6367634" cy="316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N:\Ф06\РАБОЧАЯ\Командировки\2024\Иссар Сыктывкар\Доклад\фото\Старая дверь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37" y="69183"/>
            <a:ext cx="8577564" cy="362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2" descr="https://pokrovcell.ru/wp-content/uploads/2021/01/%D0%A8%D1%83%D0%BD%D1%8C%D0%BA%D0%B8%D0%BD%D0%B0-%D0%9A%D1%81%D0%B5%D0%BD%D0%B8%D1%8F-%D0%92%D1%8F%D1%87%D0%B5%D1%81%D0%BB%D0%B0%D0%B2%D0%BE%D0%B2%D0%BD%D0%B0-scale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4" descr="https://pokrovcell.ru/wp-content/uploads/2021/01/%D0%A8%D1%83%D0%BD%D1%8C%D0%BA%D0%B8%D0%BD%D0%B0-%D0%9A%D1%81%D0%B5%D0%BD%D0%B8%D1%8F-%D0%92%D1%8F%D1%87%D0%B5%D1%81%D0%BB%D0%B0%D0%B2%D0%BE%D0%B2%D0%BD%D0%B0-scaled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6" descr="https://pokrovcell.ru/wp-content/uploads/2021/01/%D0%A8%D1%83%D0%BD%D1%8C%D0%BA%D0%B8%D0%BD%D0%B0-%D0%9A%D1%81%D0%B5%D0%BD%D0%B8%D1%8F-%D0%92%D1%8F%D1%87%D0%B5%D1%81%D0%BB%D0%B0%D0%B2%D0%BE%D0%B2%D0%BD%D0%B0-scaled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8" descr="https://pokrovcell.ru/wp-content/uploads/2021/01/%D0%A8%D1%83%D0%BD%D1%8C%D0%BA%D0%B8%D0%BD%D0%B0-%D0%9A%D1%81%D0%B5%D0%BD%D0%B8%D1%8F-%D0%92%D1%8F%D1%87%D0%B5%D1%81%D0%BB%D0%B0%D0%B2%D0%BE%D0%B2%D0%BD%D0%B0-scaled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15" name="Picture 1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8600" y="3467100"/>
            <a:ext cx="2268460" cy="333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20" descr="N:\Ф06\РАБОЧАЯ\Командировки\2024\Иссар Сыктывкар\Доклад\фото\Ника Артемьева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320" y="3503899"/>
            <a:ext cx="2468880" cy="3296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N:\Ф06\РАБОЧАЯ\Командировки\2024\Иссар Сыктывкар\Доклад\фото\Дверь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0840" y="199708"/>
            <a:ext cx="3707923" cy="525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4038372" y="5644634"/>
            <a:ext cx="418221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/>
              <a:t>Команда проекта по спасению исторической двери:</a:t>
            </a:r>
          </a:p>
          <a:p>
            <a:r>
              <a:rPr lang="ru-RU" b="1" dirty="0" smtClean="0"/>
              <a:t>Александр Серебряков – плотник, реставратор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5469524" y="6940034"/>
            <a:ext cx="27510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Петр Левин – депутат</a:t>
            </a:r>
          </a:p>
          <a:p>
            <a:endParaRPr lang="ru-RU" b="1" dirty="0" smtClean="0"/>
          </a:p>
          <a:p>
            <a:r>
              <a:rPr lang="ru-RU" b="1" dirty="0" smtClean="0"/>
              <a:t>Ксения </a:t>
            </a:r>
            <a:r>
              <a:rPr lang="ru-RU" b="1" dirty="0" err="1" smtClean="0"/>
              <a:t>Шунькина</a:t>
            </a:r>
            <a:r>
              <a:rPr lang="ru-RU" b="1" dirty="0" smtClean="0"/>
              <a:t> – эндокринолог</a:t>
            </a:r>
          </a:p>
          <a:p>
            <a:endParaRPr lang="ru-RU" b="1" dirty="0"/>
          </a:p>
          <a:p>
            <a:r>
              <a:rPr lang="ru-RU" b="1" dirty="0" smtClean="0"/>
              <a:t>Ника Артемьева – </a:t>
            </a:r>
            <a:r>
              <a:rPr lang="ru-RU" b="1" dirty="0" err="1" smtClean="0"/>
              <a:t>блогер</a:t>
            </a:r>
            <a:r>
              <a:rPr lang="ru-RU" b="1" dirty="0" smtClean="0"/>
              <a:t>, краевед</a:t>
            </a:r>
          </a:p>
          <a:p>
            <a:endParaRPr lang="ru-RU" b="1" dirty="0"/>
          </a:p>
        </p:txBody>
      </p:sp>
      <p:pic>
        <p:nvPicPr>
          <p:cNvPr id="4106" name="Picture 10" descr="N:\Ф06\РАБОЧАЯ\Командировки\2024\Иссар Сыктывкар\Доклад\фото\Дискуссия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73" y="3467100"/>
            <a:ext cx="8620727" cy="666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2239354" y="8420100"/>
            <a:ext cx="9486327" cy="9486327"/>
            <a:chOff x="0" y="0"/>
            <a:chExt cx="2787650" cy="27876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87650" cy="2787650"/>
            </a:xfrm>
            <a:custGeom>
              <a:avLst/>
              <a:gdLst/>
              <a:ahLst/>
              <a:cxnLst/>
              <a:rect l="l" t="t" r="r" b="b"/>
              <a:pathLst>
                <a:path w="2787650" h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043E5B"/>
            </a:solidFill>
          </p:spPr>
        </p:sp>
      </p:grpSp>
    </p:spTree>
    <p:extLst>
      <p:ext uri="{BB962C8B-B14F-4D97-AF65-F5344CB8AC3E}">
        <p14:creationId xmlns:p14="http://schemas.microsoft.com/office/powerpoint/2010/main" val="327169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2743200" y="6052065"/>
            <a:ext cx="9486327" cy="9486327"/>
            <a:chOff x="0" y="0"/>
            <a:chExt cx="2787650" cy="27876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87650" cy="2787650"/>
            </a:xfrm>
            <a:custGeom>
              <a:avLst/>
              <a:gdLst/>
              <a:ahLst/>
              <a:cxnLst/>
              <a:rect l="l" t="t" r="r" b="b"/>
              <a:pathLst>
                <a:path w="2787650" h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043E5B"/>
            </a:solidFill>
          </p:spPr>
        </p:sp>
      </p:grpSp>
      <p:sp>
        <p:nvSpPr>
          <p:cNvPr id="4" name="Freeform 4"/>
          <p:cNvSpPr/>
          <p:nvPr/>
        </p:nvSpPr>
        <p:spPr>
          <a:xfrm rot="-10800000">
            <a:off x="12837563" y="-893012"/>
            <a:ext cx="6001763" cy="2592522"/>
          </a:xfrm>
          <a:custGeom>
            <a:avLst/>
            <a:gdLst/>
            <a:ahLst/>
            <a:cxnLst/>
            <a:rect l="l" t="t" r="r" b="b"/>
            <a:pathLst>
              <a:path w="6001763" h="2592522">
                <a:moveTo>
                  <a:pt x="0" y="0"/>
                </a:moveTo>
                <a:lnTo>
                  <a:pt x="6001762" y="0"/>
                </a:lnTo>
                <a:lnTo>
                  <a:pt x="6001762" y="2592523"/>
                </a:lnTo>
                <a:lnTo>
                  <a:pt x="0" y="2592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r="-61989" b="-105232"/>
            </a:stretch>
          </a:blipFill>
        </p:spPr>
      </p:sp>
      <p:pic>
        <p:nvPicPr>
          <p:cNvPr id="5" name="Picture 2" descr="C:\Users\issar\Desktop\презентации\июль 2022\лог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126"/>
            <a:ext cx="6401636" cy="169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N:\Ф06\РАБОЧАЯ\Командировки\2024\Иссар Сыктывкар\Доклад\фото\марианн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708265"/>
            <a:ext cx="4657166" cy="404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N:\Ф06\РАБОЧАЯ\Командировки\2024\Иссар Сыктывкар\Доклад\фото\оксана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73" y="1708264"/>
            <a:ext cx="6105411" cy="404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13319" y="5753099"/>
            <a:ext cx="27654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Марианна </a:t>
            </a:r>
            <a:r>
              <a:rPr lang="ru-RU" sz="2000" b="1" dirty="0" err="1" smtClean="0"/>
              <a:t>Михальская</a:t>
            </a:r>
            <a:endParaRPr lang="ru-RU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554036" y="5720833"/>
            <a:ext cx="23791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Оксана </a:t>
            </a:r>
            <a:r>
              <a:rPr lang="ru-RU" sz="2000" b="1" dirty="0" err="1" smtClean="0"/>
              <a:t>Гильманова</a:t>
            </a:r>
            <a:endParaRPr lang="ru-RU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3908786" y="5753100"/>
            <a:ext cx="1817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Артем Тарасов</a:t>
            </a:r>
            <a:endParaRPr lang="ru-RU" sz="2000" b="1" dirty="0"/>
          </a:p>
        </p:txBody>
      </p:sp>
      <p:pic>
        <p:nvPicPr>
          <p:cNvPr id="3074" name="Picture 2" descr="https://sun9-2.userapi.com/impf/c836124/v836124431/359b7/gFSf5kv_ryM.jpg?size=2560x1692&amp;quality=96&amp;sign=4cd404ba50a4989904241e570cd5e806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400" y="1679113"/>
            <a:ext cx="6304122" cy="404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122432"/>
            <a:ext cx="4654676" cy="39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https://sun9-15.userapi.com/impg/kx2Tgyhp4eVn2lLPhdiXekW0GyHwYP4ssE-5_w/lQyXeyv-xDY.jpg?size=2560x1912&amp;quality=96&amp;sign=07e13e36d08d84d8f36b5966f8d14e79&amp;type=alb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805" y="6090165"/>
            <a:ext cx="5426461" cy="405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935200" y="7124700"/>
            <a:ext cx="20031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Антон </a:t>
            </a:r>
            <a:r>
              <a:rPr lang="ru-RU" sz="2000" b="1" dirty="0" err="1" smtClean="0"/>
              <a:t>Вотрин</a:t>
            </a:r>
            <a:endParaRPr lang="ru-RU" sz="2000" b="1" dirty="0" smtClean="0"/>
          </a:p>
          <a:p>
            <a:endParaRPr lang="ru-RU" sz="2000" b="1" dirty="0"/>
          </a:p>
          <a:p>
            <a:r>
              <a:rPr lang="ru-RU" sz="2000" b="1" dirty="0" smtClean="0"/>
              <a:t>Андрей Веселов</a:t>
            </a:r>
            <a:endParaRPr lang="ru-RU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3708668" y="852885"/>
            <a:ext cx="40357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КОМАНДА ВОЛОНТЕРОВ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36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3784604" y="2371329"/>
            <a:ext cx="5544342" cy="5544342"/>
            <a:chOff x="0" y="0"/>
            <a:chExt cx="2787650" cy="27876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87650" cy="2787650"/>
            </a:xfrm>
            <a:custGeom>
              <a:avLst/>
              <a:gdLst/>
              <a:ahLst/>
              <a:cxnLst/>
              <a:rect l="l" t="t" r="r" b="b"/>
              <a:pathLst>
                <a:path w="2787650" h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043E5B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4149276" y="-3357211"/>
            <a:ext cx="6220048" cy="6220048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43E5B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9583277" y="9367964"/>
            <a:ext cx="6220048" cy="6220048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43E5B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0258983" y="9258300"/>
            <a:ext cx="5544342" cy="5544342"/>
            <a:chOff x="0" y="0"/>
            <a:chExt cx="2787650" cy="278765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87650" cy="2787650"/>
            </a:xfrm>
            <a:custGeom>
              <a:avLst/>
              <a:gdLst/>
              <a:ahLst/>
              <a:cxnLst/>
              <a:rect l="l" t="t" r="r" b="b"/>
              <a:pathLst>
                <a:path w="2787650" h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043E5B"/>
            </a:solidFill>
          </p:spPr>
        </p:sp>
      </p:grpSp>
      <p:pic>
        <p:nvPicPr>
          <p:cNvPr id="11" name="Picture 2" descr="C:\Users\issar\Desktop\презентации\июль 2022\лого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511"/>
            <a:ext cx="6401636" cy="169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97585"/>
            <a:ext cx="5486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5800" y="197585"/>
            <a:ext cx="5486401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9979"/>
            <a:ext cx="5752230" cy="3835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https://sun9-77.userapi.com/impf/c844416/v844416792/570eb/YM_ap-LhwUo.jpg?size=2560x1920&amp;quality=96&amp;sign=573aa54057cb70a99466ab0f7f4b663d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000501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un9-43.userapi.com/impf/c844416/v844416792/570f5/3mhmcCxqkq8.jpg?size=2560x1920&amp;quality=96&amp;sign=b2d79fa72050a2194177d4a601d5a67a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5800" y="4000502"/>
            <a:ext cx="5486399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un9-25.userapi.com/impf/c844416/v844416792/570e1/k2vKDk_ssdw.jpg?size=2560x1920&amp;quality=96&amp;sign=eac6eb531001f1abd48f0fdc9fffbdf4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53" y="5633303"/>
            <a:ext cx="5882477" cy="441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162800" y="8673525"/>
            <a:ext cx="88158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Марианна </a:t>
            </a:r>
            <a:r>
              <a:rPr lang="ru-RU" sz="3200" b="1" dirty="0" err="1" smtClean="0"/>
              <a:t>Михальская</a:t>
            </a:r>
            <a:r>
              <a:rPr lang="ru-RU" sz="3200" b="1" dirty="0" smtClean="0"/>
              <a:t>. Выставка «Читают все!»</a:t>
            </a:r>
            <a:endParaRPr lang="ru-R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3784604" y="2371329"/>
            <a:ext cx="5544342" cy="5544342"/>
            <a:chOff x="0" y="0"/>
            <a:chExt cx="2787650" cy="27876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87650" cy="2787650"/>
            </a:xfrm>
            <a:custGeom>
              <a:avLst/>
              <a:gdLst/>
              <a:ahLst/>
              <a:cxnLst/>
              <a:rect l="l" t="t" r="r" b="b"/>
              <a:pathLst>
                <a:path w="2787650" h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043E5B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4149276" y="-3357211"/>
            <a:ext cx="6220048" cy="6220048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43E5B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9583277" y="9367964"/>
            <a:ext cx="6220048" cy="6220048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43E5B"/>
            </a:solidFill>
          </p:spPr>
        </p:sp>
      </p:grpSp>
      <p:pic>
        <p:nvPicPr>
          <p:cNvPr id="11" name="Picture 2" descr="C:\Users\issar\Desktop\презентации\июль 2022\лого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126"/>
            <a:ext cx="6401636" cy="169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547275"/>
            <a:ext cx="6870124" cy="7192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https://sun9-2.userapi.com/impg/1-KXUcpH_WiTwl5tVWmL2hVzqj4G6do9xMq7wg/fZOaQKtkIhg.jpg?size=1439x2160&amp;quality=95&amp;sign=fa9c4f104877ea677be04abe1c9496ee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02803"/>
            <a:ext cx="4811388" cy="7222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6569" y="1547276"/>
            <a:ext cx="6071431" cy="359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 descr="https://sun9-51.userapi.com/impg/c855432/v855432799/198231/NkB004Fi2m4.jpg?size=2560x1707&amp;quality=96&amp;sign=233cbce364a30d548910062dfdc12a28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6569" y="5448300"/>
            <a:ext cx="6071431" cy="4048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33400" y="9258300"/>
            <a:ext cx="8454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Артем Тарасов: </a:t>
            </a:r>
            <a:r>
              <a:rPr lang="ru-RU" sz="2000" b="1" dirty="0" err="1"/>
              <a:t>К</a:t>
            </a:r>
            <a:r>
              <a:rPr lang="ru-RU" sz="2000" b="1" dirty="0" err="1" smtClean="0"/>
              <a:t>ниговороты</a:t>
            </a:r>
            <a:r>
              <a:rPr lang="ru-RU" sz="2000" b="1" dirty="0" smtClean="0"/>
              <a:t>, «Лаборатория на коленке», другие подвиги</a:t>
            </a:r>
            <a:endParaRPr lang="ru-RU" sz="2000" b="1" dirty="0"/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9707942" y="8267700"/>
            <a:ext cx="5544342" cy="5544342"/>
            <a:chOff x="0" y="0"/>
            <a:chExt cx="2787650" cy="278765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87650" cy="2787650"/>
            </a:xfrm>
            <a:custGeom>
              <a:avLst/>
              <a:gdLst/>
              <a:ahLst/>
              <a:cxnLst/>
              <a:rect l="l" t="t" r="r" b="b"/>
              <a:pathLst>
                <a:path w="2787650" h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043E5B"/>
            </a:solidFill>
          </p:spPr>
        </p:sp>
      </p:grpSp>
    </p:spTree>
    <p:extLst>
      <p:ext uri="{BB962C8B-B14F-4D97-AF65-F5344CB8AC3E}">
        <p14:creationId xmlns:p14="http://schemas.microsoft.com/office/powerpoint/2010/main" val="220531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4179756" y="1028700"/>
            <a:ext cx="5544342" cy="5544342"/>
            <a:chOff x="0" y="0"/>
            <a:chExt cx="2787650" cy="27876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87650" cy="2787650"/>
            </a:xfrm>
            <a:custGeom>
              <a:avLst/>
              <a:gdLst/>
              <a:ahLst/>
              <a:cxnLst/>
              <a:rect l="l" t="t" r="r" b="b"/>
              <a:pathLst>
                <a:path w="2787650" h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043E5B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4149276" y="-3357211"/>
            <a:ext cx="6220048" cy="6220048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43E5B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3746480" y="4762500"/>
            <a:ext cx="6220048" cy="6220048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43E5B"/>
            </a:solidFill>
          </p:spPr>
        </p:sp>
      </p:grpSp>
      <p:pic>
        <p:nvPicPr>
          <p:cNvPr id="4098" name="Picture 2" descr="N:\Ф06\РАБОЧАЯ\Командировки\2024\Иссар Сыктывкар\Доклад\фото\Книгочай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" y="742950"/>
            <a:ext cx="12725400" cy="954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172200" y="140553"/>
            <a:ext cx="40407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КЛУБ «КНИГОЧАЙ»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42676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840</TotalTime>
  <Words>199</Words>
  <Application>Microsoft Office PowerPoint</Application>
  <PresentationFormat>Произвольный</PresentationFormat>
  <Paragraphs>37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Merriweather Bold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январь-апрель 2024</dc:title>
  <dc:creator>Лахтачева Ольга Сергеевна</dc:creator>
  <cp:lastModifiedBy>Иссар Галина Александровна</cp:lastModifiedBy>
  <cp:revision>44</cp:revision>
  <dcterms:created xsi:type="dcterms:W3CDTF">2006-08-16T00:00:00Z</dcterms:created>
  <dcterms:modified xsi:type="dcterms:W3CDTF">2024-11-12T12:57:53Z</dcterms:modified>
  <dc:identifier>DAFxmHxOYoY</dc:identifier>
</cp:coreProperties>
</file>