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8" r:id="rId9"/>
    <p:sldId id="262" r:id="rId10"/>
    <p:sldId id="269" r:id="rId11"/>
    <p:sldId id="270" r:id="rId12"/>
    <p:sldId id="271" r:id="rId13"/>
    <p:sldId id="272" r:id="rId14"/>
    <p:sldId id="266" r:id="rId15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True Typewriter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7" autoAdjust="0"/>
    <p:restoredTop sz="94622" autoAdjust="0"/>
  </p:normalViewPr>
  <p:slideViewPr>
    <p:cSldViewPr>
      <p:cViewPr varScale="1">
        <p:scale>
          <a:sx n="72" d="100"/>
          <a:sy n="72" d="100"/>
        </p:scale>
        <p:origin x="714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1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5551" y="250812"/>
            <a:ext cx="6881660" cy="2416814"/>
          </a:xfrm>
          <a:custGeom>
            <a:avLst/>
            <a:gdLst/>
            <a:ahLst/>
            <a:cxnLst/>
            <a:rect l="l" t="t" r="r" b="b"/>
            <a:pathLst>
              <a:path w="6881660" h="2416814">
                <a:moveTo>
                  <a:pt x="0" y="0"/>
                </a:moveTo>
                <a:lnTo>
                  <a:pt x="6881659" y="0"/>
                </a:lnTo>
                <a:lnTo>
                  <a:pt x="6881659" y="2416814"/>
                </a:lnTo>
                <a:lnTo>
                  <a:pt x="0" y="241681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8593" t="-29674" r="-7496" b="-3904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24914" y="180304"/>
            <a:ext cx="7710963" cy="2487322"/>
          </a:xfrm>
          <a:custGeom>
            <a:avLst/>
            <a:gdLst/>
            <a:ahLst/>
            <a:cxnLst/>
            <a:rect l="l" t="t" r="r" b="b"/>
            <a:pathLst>
              <a:path w="7710963" h="2487322">
                <a:moveTo>
                  <a:pt x="0" y="0"/>
                </a:moveTo>
                <a:lnTo>
                  <a:pt x="7710963" y="0"/>
                </a:lnTo>
                <a:lnTo>
                  <a:pt x="7710963" y="2487322"/>
                </a:lnTo>
                <a:lnTo>
                  <a:pt x="0" y="248732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 rot="-838205">
            <a:off x="1003844" y="4667107"/>
            <a:ext cx="16871603" cy="1880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19"/>
              </a:lnSpc>
            </a:pPr>
            <a:r>
              <a:rPr lang="en-US" sz="6499">
                <a:solidFill>
                  <a:srgbClr val="0535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Я не верю в монстров, </a:t>
            </a:r>
          </a:p>
          <a:p>
            <a:pPr algn="ctr">
              <a:lnSpc>
                <a:spcPts val="7019"/>
              </a:lnSpc>
            </a:pPr>
            <a:r>
              <a:rPr lang="en-US" sz="6499">
                <a:solidFill>
                  <a:srgbClr val="0535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или Библиотека как точка притяжения подростков</a:t>
            </a:r>
          </a:p>
        </p:txBody>
      </p:sp>
      <p:sp>
        <p:nvSpPr>
          <p:cNvPr id="5" name="Freeform 5"/>
          <p:cNvSpPr/>
          <p:nvPr/>
        </p:nvSpPr>
        <p:spPr>
          <a:xfrm rot="-996218">
            <a:off x="15900330" y="5315258"/>
            <a:ext cx="2260828" cy="3351632"/>
          </a:xfrm>
          <a:custGeom>
            <a:avLst/>
            <a:gdLst/>
            <a:ahLst/>
            <a:cxnLst/>
            <a:rect l="l" t="t" r="r" b="b"/>
            <a:pathLst>
              <a:path w="2260828" h="3351632">
                <a:moveTo>
                  <a:pt x="0" y="0"/>
                </a:moveTo>
                <a:lnTo>
                  <a:pt x="2260829" y="0"/>
                </a:lnTo>
                <a:lnTo>
                  <a:pt x="2260829" y="3351632"/>
                </a:lnTo>
                <a:lnTo>
                  <a:pt x="0" y="33516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207956">
            <a:off x="712961" y="3136401"/>
            <a:ext cx="3089841" cy="4114800"/>
          </a:xfrm>
          <a:custGeom>
            <a:avLst/>
            <a:gdLst/>
            <a:ahLst/>
            <a:cxnLst/>
            <a:rect l="l" t="t" r="r" b="b"/>
            <a:pathLst>
              <a:path w="3089841" h="4114800">
                <a:moveTo>
                  <a:pt x="0" y="0"/>
                </a:moveTo>
                <a:lnTo>
                  <a:pt x="3089840" y="0"/>
                </a:lnTo>
                <a:lnTo>
                  <a:pt x="30898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708395" y="8589797"/>
            <a:ext cx="16291183" cy="1575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42"/>
              </a:lnSpc>
            </a:pPr>
            <a:r>
              <a:rPr lang="en-US" sz="3650">
                <a:solidFill>
                  <a:srgbClr val="343637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Марина Терехова, </a:t>
            </a:r>
          </a:p>
          <a:p>
            <a:pPr algn="ctr">
              <a:lnSpc>
                <a:spcPts val="3942"/>
              </a:lnSpc>
            </a:pPr>
            <a:r>
              <a:rPr lang="en-US" sz="3650">
                <a:solidFill>
                  <a:srgbClr val="343637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к.ф.н., заведующий Центральной районной детской библиотекой им. Н.А. Внукова</a:t>
            </a:r>
          </a:p>
          <a:p>
            <a:pPr algn="ctr">
              <a:lnSpc>
                <a:spcPts val="3942"/>
              </a:lnSpc>
              <a:spcBef>
                <a:spcPct val="0"/>
              </a:spcBef>
            </a:pPr>
            <a:r>
              <a:rPr lang="en-US" sz="3650">
                <a:solidFill>
                  <a:srgbClr val="343637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СПб ГБУ “ЦБС Выборгского района”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4182" y="129740"/>
            <a:ext cx="2705764" cy="2705764"/>
          </a:xfrm>
          <a:custGeom>
            <a:avLst/>
            <a:gdLst/>
            <a:ahLst/>
            <a:cxnLst/>
            <a:rect l="l" t="t" r="r" b="b"/>
            <a:pathLst>
              <a:path w="2705764" h="2705764">
                <a:moveTo>
                  <a:pt x="0" y="0"/>
                </a:moveTo>
                <a:lnTo>
                  <a:pt x="2705764" y="0"/>
                </a:lnTo>
                <a:lnTo>
                  <a:pt x="2705764" y="2705764"/>
                </a:lnTo>
                <a:lnTo>
                  <a:pt x="0" y="270576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34873" y="302813"/>
            <a:ext cx="2705323" cy="2532691"/>
          </a:xfrm>
          <a:custGeom>
            <a:avLst/>
            <a:gdLst/>
            <a:ahLst/>
            <a:cxnLst/>
            <a:rect l="l" t="t" r="r" b="b"/>
            <a:pathLst>
              <a:path w="2705323" h="2532691">
                <a:moveTo>
                  <a:pt x="0" y="0"/>
                </a:moveTo>
                <a:lnTo>
                  <a:pt x="2705324" y="0"/>
                </a:lnTo>
                <a:lnTo>
                  <a:pt x="2705324" y="2532691"/>
                </a:lnTo>
                <a:lnTo>
                  <a:pt x="0" y="253269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835504"/>
            <a:ext cx="7278423" cy="72784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800" y="446991"/>
            <a:ext cx="8492490" cy="47770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3689" y="5394934"/>
            <a:ext cx="8375511" cy="46017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40196" y="483005"/>
            <a:ext cx="49086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Литературная</a:t>
            </a:r>
            <a:r>
              <a:rPr lang="en-US" sz="3200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3200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мастерская</a:t>
            </a:r>
            <a:r>
              <a:rPr lang="en-US" sz="3200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3200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писателя</a:t>
            </a:r>
            <a:r>
              <a:rPr lang="en-US" sz="3200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3200" dirty="0" err="1">
                <a:solidFill>
                  <a:srgbClr val="5FCEE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Екатерины</a:t>
            </a:r>
            <a:r>
              <a:rPr lang="en-US" sz="3200" dirty="0">
                <a:solidFill>
                  <a:srgbClr val="5FCEE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3200" dirty="0" err="1">
                <a:solidFill>
                  <a:srgbClr val="5FCEE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Шелеметьевой</a:t>
            </a:r>
            <a:r>
              <a:rPr lang="en-US" sz="3200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ru-RU" sz="3200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«</a:t>
            </a:r>
            <a:r>
              <a:rPr lang="en-US" sz="3200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Не</a:t>
            </a:r>
            <a:r>
              <a:rPr lang="en-US" sz="3200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в </a:t>
            </a:r>
            <a:r>
              <a:rPr lang="en-US" sz="3200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рифму</a:t>
            </a:r>
            <a:r>
              <a:rPr lang="ru-RU" sz="3200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»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694010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4182" y="88797"/>
            <a:ext cx="2159055" cy="2159103"/>
          </a:xfrm>
          <a:custGeom>
            <a:avLst/>
            <a:gdLst/>
            <a:ahLst/>
            <a:cxnLst/>
            <a:rect l="l" t="t" r="r" b="b"/>
            <a:pathLst>
              <a:path w="2705764" h="2705764">
                <a:moveTo>
                  <a:pt x="0" y="0"/>
                </a:moveTo>
                <a:lnTo>
                  <a:pt x="2705764" y="0"/>
                </a:lnTo>
                <a:lnTo>
                  <a:pt x="2705764" y="2705764"/>
                </a:lnTo>
                <a:lnTo>
                  <a:pt x="0" y="270576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08767" y="1"/>
            <a:ext cx="2401234" cy="2247900"/>
          </a:xfrm>
          <a:custGeom>
            <a:avLst/>
            <a:gdLst/>
            <a:ahLst/>
            <a:cxnLst/>
            <a:rect l="l" t="t" r="r" b="b"/>
            <a:pathLst>
              <a:path w="2705323" h="2532691">
                <a:moveTo>
                  <a:pt x="0" y="0"/>
                </a:moveTo>
                <a:lnTo>
                  <a:pt x="2705324" y="0"/>
                </a:lnTo>
                <a:lnTo>
                  <a:pt x="2705324" y="2532691"/>
                </a:lnTo>
                <a:lnTo>
                  <a:pt x="0" y="253269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01" y="2703677"/>
            <a:ext cx="7334250" cy="7334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3715" y="2703677"/>
            <a:ext cx="10535685" cy="733368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114801" y="316229"/>
            <a:ext cx="1371600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399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Санкт-Петербургский</a:t>
            </a:r>
            <a:r>
              <a:rPr lang="en-US" sz="6000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6000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международный</a:t>
            </a:r>
            <a:r>
              <a:rPr lang="en-US" sz="6000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endParaRPr lang="ru-RU" sz="6000" dirty="0">
              <a:solidFill>
                <a:srgbClr val="12766B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  <a:p>
            <a:pPr algn="ctr">
              <a:lnSpc>
                <a:spcPts val="5399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книжный</a:t>
            </a:r>
            <a:r>
              <a:rPr lang="en-US" sz="6000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6000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салон</a:t>
            </a:r>
            <a:r>
              <a:rPr lang="ru-RU" sz="6000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, награждение победителей «Песни перьев»</a:t>
            </a:r>
            <a:endParaRPr lang="en-US" sz="6000" dirty="0">
              <a:solidFill>
                <a:srgbClr val="12766B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854015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4182" y="129740"/>
            <a:ext cx="2159055" cy="2194360"/>
          </a:xfrm>
          <a:custGeom>
            <a:avLst/>
            <a:gdLst/>
            <a:ahLst/>
            <a:cxnLst/>
            <a:rect l="l" t="t" r="r" b="b"/>
            <a:pathLst>
              <a:path w="2705764" h="2705764">
                <a:moveTo>
                  <a:pt x="0" y="0"/>
                </a:moveTo>
                <a:lnTo>
                  <a:pt x="2705764" y="0"/>
                </a:lnTo>
                <a:lnTo>
                  <a:pt x="2705764" y="2705764"/>
                </a:lnTo>
                <a:lnTo>
                  <a:pt x="0" y="270576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71600" y="195804"/>
            <a:ext cx="2279927" cy="2062231"/>
          </a:xfrm>
          <a:custGeom>
            <a:avLst/>
            <a:gdLst/>
            <a:ahLst/>
            <a:cxnLst/>
            <a:rect l="l" t="t" r="r" b="b"/>
            <a:pathLst>
              <a:path w="2705323" h="2532691">
                <a:moveTo>
                  <a:pt x="0" y="0"/>
                </a:moveTo>
                <a:lnTo>
                  <a:pt x="2705324" y="0"/>
                </a:lnTo>
                <a:lnTo>
                  <a:pt x="2705324" y="2532691"/>
                </a:lnTo>
                <a:lnTo>
                  <a:pt x="0" y="253269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8600" y="937590"/>
            <a:ext cx="6111261" cy="91622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2882644"/>
            <a:ext cx="10820400" cy="721722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651527" y="758147"/>
            <a:ext cx="785467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399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Санкт-Петербургский</a:t>
            </a:r>
            <a:r>
              <a:rPr lang="en-US" sz="4000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000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международный</a:t>
            </a:r>
            <a:r>
              <a:rPr lang="en-US" sz="4000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endParaRPr lang="ru-RU" sz="4000" dirty="0">
              <a:solidFill>
                <a:srgbClr val="12766B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  <a:p>
            <a:pPr algn="ctr">
              <a:lnSpc>
                <a:spcPts val="5399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книжный</a:t>
            </a:r>
            <a:r>
              <a:rPr lang="en-US" sz="4000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000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салон</a:t>
            </a:r>
            <a:r>
              <a:rPr lang="ru-RU" sz="4000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, наши волонтеры</a:t>
            </a:r>
            <a:endParaRPr lang="en-US" sz="4000" dirty="0">
              <a:solidFill>
                <a:srgbClr val="12766B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2184700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4182" y="88797"/>
            <a:ext cx="1924382" cy="2235303"/>
          </a:xfrm>
          <a:custGeom>
            <a:avLst/>
            <a:gdLst/>
            <a:ahLst/>
            <a:cxnLst/>
            <a:rect l="l" t="t" r="r" b="b"/>
            <a:pathLst>
              <a:path w="2705764" h="2705764">
                <a:moveTo>
                  <a:pt x="0" y="0"/>
                </a:moveTo>
                <a:lnTo>
                  <a:pt x="2705764" y="0"/>
                </a:lnTo>
                <a:lnTo>
                  <a:pt x="2705764" y="2705764"/>
                </a:lnTo>
                <a:lnTo>
                  <a:pt x="0" y="270576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19200" y="195804"/>
            <a:ext cx="2203727" cy="2021287"/>
          </a:xfrm>
          <a:custGeom>
            <a:avLst/>
            <a:gdLst/>
            <a:ahLst/>
            <a:cxnLst/>
            <a:rect l="l" t="t" r="r" b="b"/>
            <a:pathLst>
              <a:path w="2705323" h="2532691">
                <a:moveTo>
                  <a:pt x="0" y="0"/>
                </a:moveTo>
                <a:lnTo>
                  <a:pt x="2705324" y="0"/>
                </a:lnTo>
                <a:lnTo>
                  <a:pt x="2705324" y="2532691"/>
                </a:lnTo>
                <a:lnTo>
                  <a:pt x="0" y="253269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596" y="2758193"/>
            <a:ext cx="10928404" cy="72955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0" y="437529"/>
            <a:ext cx="6433008" cy="963613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547061" y="488590"/>
            <a:ext cx="6340197" cy="14357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5183"/>
              </a:lnSpc>
              <a:spcBef>
                <a:spcPct val="0"/>
              </a:spcBef>
            </a:pPr>
            <a:r>
              <a:rPr lang="en-US" sz="5400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Городской</a:t>
            </a:r>
            <a:r>
              <a:rPr lang="en-US" sz="5400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5400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фестиваль</a:t>
            </a:r>
            <a:r>
              <a:rPr lang="en-US" sz="5400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endParaRPr lang="ru-RU" sz="5400" dirty="0">
              <a:solidFill>
                <a:srgbClr val="12766B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  <a:p>
            <a:pPr algn="ctr">
              <a:lnSpc>
                <a:spcPts val="5183"/>
              </a:lnSpc>
              <a:spcBef>
                <a:spcPct val="0"/>
              </a:spcBef>
            </a:pPr>
            <a:r>
              <a:rPr lang="ru-RU" sz="5400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«</a:t>
            </a:r>
            <a:r>
              <a:rPr lang="en-US" sz="5400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Детские</a:t>
            </a:r>
            <a:r>
              <a:rPr lang="en-US" sz="5400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5400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Дни</a:t>
            </a:r>
            <a:r>
              <a:rPr lang="ru-RU" sz="5400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»</a:t>
            </a:r>
            <a:endParaRPr lang="en-US" sz="5400" dirty="0">
              <a:solidFill>
                <a:srgbClr val="12766B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2481011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4182" y="129740"/>
            <a:ext cx="1912604" cy="1912604"/>
          </a:xfrm>
          <a:custGeom>
            <a:avLst/>
            <a:gdLst/>
            <a:ahLst/>
            <a:cxnLst/>
            <a:rect l="l" t="t" r="r" b="b"/>
            <a:pathLst>
              <a:path w="1912604" h="1912604">
                <a:moveTo>
                  <a:pt x="0" y="0"/>
                </a:moveTo>
                <a:lnTo>
                  <a:pt x="1912604" y="0"/>
                </a:lnTo>
                <a:lnTo>
                  <a:pt x="1912604" y="1912604"/>
                </a:lnTo>
                <a:lnTo>
                  <a:pt x="0" y="191260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259217"/>
            <a:ext cx="1766366" cy="1653650"/>
          </a:xfrm>
          <a:custGeom>
            <a:avLst/>
            <a:gdLst/>
            <a:ahLst/>
            <a:cxnLst/>
            <a:rect l="l" t="t" r="r" b="b"/>
            <a:pathLst>
              <a:path w="1766366" h="1653650">
                <a:moveTo>
                  <a:pt x="0" y="0"/>
                </a:moveTo>
                <a:lnTo>
                  <a:pt x="1766366" y="0"/>
                </a:lnTo>
                <a:lnTo>
                  <a:pt x="1766366" y="1653650"/>
                </a:lnTo>
                <a:lnTo>
                  <a:pt x="0" y="165365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525243" y="4645625"/>
            <a:ext cx="4052878" cy="4052878"/>
          </a:xfrm>
          <a:custGeom>
            <a:avLst/>
            <a:gdLst/>
            <a:ahLst/>
            <a:cxnLst/>
            <a:rect l="l" t="t" r="r" b="b"/>
            <a:pathLst>
              <a:path w="4052878" h="4052878">
                <a:moveTo>
                  <a:pt x="0" y="0"/>
                </a:moveTo>
                <a:lnTo>
                  <a:pt x="4052878" y="0"/>
                </a:lnTo>
                <a:lnTo>
                  <a:pt x="4052878" y="4052878"/>
                </a:lnTo>
                <a:lnTo>
                  <a:pt x="0" y="40528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976633" y="4645625"/>
            <a:ext cx="4052878" cy="4052878"/>
          </a:xfrm>
          <a:custGeom>
            <a:avLst/>
            <a:gdLst/>
            <a:ahLst/>
            <a:cxnLst/>
            <a:rect l="l" t="t" r="r" b="b"/>
            <a:pathLst>
              <a:path w="4052878" h="4052878">
                <a:moveTo>
                  <a:pt x="0" y="0"/>
                </a:moveTo>
                <a:lnTo>
                  <a:pt x="4052877" y="0"/>
                </a:lnTo>
                <a:lnTo>
                  <a:pt x="4052877" y="4052878"/>
                </a:lnTo>
                <a:lnTo>
                  <a:pt x="0" y="40528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795066" y="249692"/>
            <a:ext cx="12783055" cy="4395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47"/>
              </a:lnSpc>
            </a:pPr>
            <a:r>
              <a:rPr lang="en-US" sz="7822">
                <a:solidFill>
                  <a:srgbClr val="1477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Благодарю за внимание!</a:t>
            </a:r>
          </a:p>
          <a:p>
            <a:pPr algn="ctr">
              <a:lnSpc>
                <a:spcPts val="8447"/>
              </a:lnSpc>
            </a:pPr>
            <a:r>
              <a:rPr lang="en-US" sz="7822">
                <a:solidFill>
                  <a:srgbClr val="1477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Будем рады сотрудничеству</a:t>
            </a:r>
          </a:p>
          <a:p>
            <a:pPr algn="ctr">
              <a:lnSpc>
                <a:spcPts val="8447"/>
              </a:lnSpc>
            </a:pPr>
            <a:endParaRPr lang="en-US" sz="7822">
              <a:solidFill>
                <a:srgbClr val="14776C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  <a:p>
            <a:pPr algn="ctr">
              <a:lnSpc>
                <a:spcPts val="8447"/>
              </a:lnSpc>
              <a:spcBef>
                <a:spcPct val="0"/>
              </a:spcBef>
            </a:pPr>
            <a:r>
              <a:rPr lang="en-US" sz="7822">
                <a:solidFill>
                  <a:srgbClr val="0334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m.terekhova@cbsvib.ru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032036" y="8698503"/>
            <a:ext cx="4052878" cy="611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1"/>
              </a:lnSpc>
              <a:spcBef>
                <a:spcPct val="0"/>
              </a:spcBef>
            </a:pPr>
            <a:r>
              <a:rPr lang="en-US" sz="3899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сайт</a:t>
            </a:r>
            <a:r>
              <a:rPr lang="en-US" sz="3899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нашей</a:t>
            </a:r>
            <a:r>
              <a:rPr lang="en-US" sz="3899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ЦБС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351258" y="8773281"/>
            <a:ext cx="4400848" cy="611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1"/>
              </a:lnSpc>
              <a:spcBef>
                <a:spcPct val="0"/>
              </a:spcBef>
            </a:pPr>
            <a:r>
              <a:rPr lang="en-US" sz="3899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Группа</a:t>
            </a:r>
            <a:r>
              <a:rPr lang="en-US" sz="3899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ЦДБ </a:t>
            </a:r>
            <a:r>
              <a:rPr lang="en-US" sz="3899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Вконтакте</a:t>
            </a:r>
            <a:endParaRPr lang="en-US" sz="3899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8264" y="129740"/>
            <a:ext cx="1707047" cy="1598117"/>
          </a:xfrm>
          <a:custGeom>
            <a:avLst/>
            <a:gdLst/>
            <a:ahLst/>
            <a:cxnLst/>
            <a:rect l="l" t="t" r="r" b="b"/>
            <a:pathLst>
              <a:path w="1707047" h="1598117">
                <a:moveTo>
                  <a:pt x="0" y="0"/>
                </a:moveTo>
                <a:lnTo>
                  <a:pt x="1707047" y="0"/>
                </a:lnTo>
                <a:lnTo>
                  <a:pt x="1707047" y="1598117"/>
                </a:lnTo>
                <a:lnTo>
                  <a:pt x="0" y="159811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29740"/>
            <a:ext cx="1669122" cy="1669122"/>
          </a:xfrm>
          <a:custGeom>
            <a:avLst/>
            <a:gdLst/>
            <a:ahLst/>
            <a:cxnLst/>
            <a:rect l="l" t="t" r="r" b="b"/>
            <a:pathLst>
              <a:path w="1669122" h="1669122">
                <a:moveTo>
                  <a:pt x="0" y="0"/>
                </a:moveTo>
                <a:lnTo>
                  <a:pt x="1669122" y="0"/>
                </a:lnTo>
                <a:lnTo>
                  <a:pt x="1669122" y="1669122"/>
                </a:lnTo>
                <a:lnTo>
                  <a:pt x="0" y="166912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679046">
            <a:off x="5237856" y="1795256"/>
            <a:ext cx="1387649" cy="277530"/>
          </a:xfrm>
          <a:custGeom>
            <a:avLst/>
            <a:gdLst/>
            <a:ahLst/>
            <a:cxnLst/>
            <a:rect l="l" t="t" r="r" b="b"/>
            <a:pathLst>
              <a:path w="1387649" h="277530">
                <a:moveTo>
                  <a:pt x="0" y="0"/>
                </a:moveTo>
                <a:lnTo>
                  <a:pt x="1387648" y="0"/>
                </a:lnTo>
                <a:lnTo>
                  <a:pt x="1387648" y="277530"/>
                </a:lnTo>
                <a:lnTo>
                  <a:pt x="0" y="27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891005" y="2696239"/>
            <a:ext cx="4768155" cy="994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19"/>
              </a:lnSpc>
              <a:spcBef>
                <a:spcPct val="0"/>
              </a:spcBef>
            </a:pPr>
            <a:r>
              <a:rPr lang="en-US" sz="6499">
                <a:solidFill>
                  <a:srgbClr val="1477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Зачем это им?</a:t>
            </a:r>
          </a:p>
        </p:txBody>
      </p:sp>
      <p:sp>
        <p:nvSpPr>
          <p:cNvPr id="6" name="Freeform 6"/>
          <p:cNvSpPr/>
          <p:nvPr/>
        </p:nvSpPr>
        <p:spPr>
          <a:xfrm rot="4092503">
            <a:off x="12722296" y="1881004"/>
            <a:ext cx="1387649" cy="277530"/>
          </a:xfrm>
          <a:custGeom>
            <a:avLst/>
            <a:gdLst/>
            <a:ahLst/>
            <a:cxnLst/>
            <a:rect l="l" t="t" r="r" b="b"/>
            <a:pathLst>
              <a:path w="1387649" h="277530">
                <a:moveTo>
                  <a:pt x="0" y="0"/>
                </a:moveTo>
                <a:lnTo>
                  <a:pt x="1387649" y="0"/>
                </a:lnTo>
                <a:lnTo>
                  <a:pt x="1387649" y="277529"/>
                </a:lnTo>
                <a:lnTo>
                  <a:pt x="0" y="27752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389349" y="6120103"/>
            <a:ext cx="3754651" cy="3733101"/>
          </a:xfrm>
          <a:custGeom>
            <a:avLst/>
            <a:gdLst/>
            <a:ahLst/>
            <a:cxnLst/>
            <a:rect l="l" t="t" r="r" b="b"/>
            <a:pathLst>
              <a:path w="3754651" h="3733101">
                <a:moveTo>
                  <a:pt x="0" y="0"/>
                </a:moveTo>
                <a:lnTo>
                  <a:pt x="3754651" y="0"/>
                </a:lnTo>
                <a:lnTo>
                  <a:pt x="3754651" y="3733101"/>
                </a:lnTo>
                <a:lnTo>
                  <a:pt x="0" y="373310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781" t="-3605" r="-4125" b="-4924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971800" y="266700"/>
            <a:ext cx="14713566" cy="83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78"/>
              </a:lnSpc>
              <a:spcBef>
                <a:spcPct val="0"/>
              </a:spcBef>
            </a:pPr>
            <a:r>
              <a:rPr lang="en-US" sz="5998" b="1" u="sng" dirty="0" err="1">
                <a:solidFill>
                  <a:srgbClr val="1477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Как</a:t>
            </a:r>
            <a:r>
              <a:rPr lang="en-US" sz="5998" b="1" u="sng" dirty="0">
                <a:solidFill>
                  <a:srgbClr val="1477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5998" b="1" u="sng" dirty="0" err="1">
                <a:solidFill>
                  <a:srgbClr val="1477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привлечь</a:t>
            </a:r>
            <a:r>
              <a:rPr lang="en-US" sz="5998" b="1" u="sng" dirty="0">
                <a:solidFill>
                  <a:srgbClr val="1477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5998" b="1" u="sng" dirty="0" err="1">
                <a:solidFill>
                  <a:srgbClr val="1477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подростков</a:t>
            </a:r>
            <a:r>
              <a:rPr lang="en-US" sz="5998" b="1" u="sng" dirty="0">
                <a:solidFill>
                  <a:srgbClr val="1477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в </a:t>
            </a:r>
            <a:r>
              <a:rPr lang="en-US" sz="5998" b="1" u="sng" dirty="0" err="1">
                <a:solidFill>
                  <a:srgbClr val="1477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библиотеку</a:t>
            </a:r>
            <a:r>
              <a:rPr lang="en-US" sz="5998" b="1" u="sng" dirty="0">
                <a:solidFill>
                  <a:srgbClr val="1477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716235" y="2690293"/>
            <a:ext cx="5134868" cy="994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19"/>
              </a:lnSpc>
              <a:spcBef>
                <a:spcPct val="0"/>
              </a:spcBef>
            </a:pPr>
            <a:r>
              <a:rPr lang="en-US" sz="6499">
                <a:solidFill>
                  <a:srgbClr val="1477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Зачем это нам?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463305" y="5859018"/>
            <a:ext cx="7973472" cy="1145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11"/>
              </a:lnSpc>
              <a:spcBef>
                <a:spcPct val="0"/>
              </a:spcBef>
            </a:pPr>
            <a:r>
              <a:rPr lang="en-US" sz="3899">
                <a:solidFill>
                  <a:srgbClr val="0334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3. Посещаемость, выполнение госзадания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463305" y="4561332"/>
            <a:ext cx="7709776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11"/>
              </a:lnSpc>
              <a:spcBef>
                <a:spcPct val="0"/>
              </a:spcBef>
            </a:pPr>
            <a:r>
              <a:rPr lang="en-US" sz="3899" dirty="0">
                <a:solidFill>
                  <a:srgbClr val="0334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2. </a:t>
            </a:r>
            <a:r>
              <a:rPr lang="en-US" sz="3899" dirty="0" err="1">
                <a:solidFill>
                  <a:srgbClr val="0334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Обеспеч</a:t>
            </a:r>
            <a:r>
              <a:rPr lang="ru-RU" sz="3899" dirty="0" err="1">
                <a:solidFill>
                  <a:srgbClr val="0334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ение</a:t>
            </a:r>
            <a:r>
              <a:rPr lang="en-US" sz="3899" dirty="0">
                <a:solidFill>
                  <a:srgbClr val="0334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3899" dirty="0" err="1">
                <a:solidFill>
                  <a:srgbClr val="0334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читателями</a:t>
            </a:r>
            <a:r>
              <a:rPr lang="en-US" sz="3899" dirty="0">
                <a:solidFill>
                  <a:srgbClr val="0334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“</a:t>
            </a:r>
            <a:r>
              <a:rPr lang="en-US" sz="3899" dirty="0" err="1">
                <a:solidFill>
                  <a:srgbClr val="0334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взрослы</a:t>
            </a:r>
            <a:r>
              <a:rPr lang="ru-RU" sz="3899" dirty="0">
                <a:solidFill>
                  <a:srgbClr val="0334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х</a:t>
            </a:r>
            <a:r>
              <a:rPr lang="en-US" sz="3899" dirty="0">
                <a:solidFill>
                  <a:srgbClr val="0334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” </a:t>
            </a:r>
            <a:r>
              <a:rPr lang="en-US" sz="3899" dirty="0" err="1">
                <a:solidFill>
                  <a:srgbClr val="0334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библиотек</a:t>
            </a:r>
            <a:endParaRPr lang="en-US" sz="3899" dirty="0">
              <a:solidFill>
                <a:srgbClr val="03346B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771757" y="3799001"/>
            <a:ext cx="7626037" cy="611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1"/>
              </a:lnSpc>
              <a:spcBef>
                <a:spcPct val="0"/>
              </a:spcBef>
            </a:pPr>
            <a:r>
              <a:rPr lang="en-US" sz="3899">
                <a:solidFill>
                  <a:srgbClr val="0334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1. Передача культурного кода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91476" y="3880483"/>
            <a:ext cx="9338667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84807" indent="-421003">
              <a:lnSpc>
                <a:spcPts val="4211"/>
              </a:lnSpc>
              <a:spcBef>
                <a:spcPct val="0"/>
              </a:spcBef>
              <a:buAutoNum type="arabicPeriod"/>
            </a:pPr>
            <a:r>
              <a:rPr lang="en-US" sz="3899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С </a:t>
            </a:r>
            <a:r>
              <a:rPr lang="en-US" sz="3899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удовольствием</a:t>
            </a:r>
            <a:r>
              <a:rPr lang="en-US" sz="3899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провести</a:t>
            </a:r>
            <a:r>
              <a:rPr lang="en-US" sz="3899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свободное</a:t>
            </a:r>
            <a:r>
              <a:rPr lang="en-US" sz="3899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время</a:t>
            </a:r>
            <a:endParaRPr lang="en-US" sz="3899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53581" y="6813503"/>
            <a:ext cx="5325224" cy="1145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11"/>
              </a:lnSpc>
              <a:spcBef>
                <a:spcPct val="0"/>
              </a:spcBef>
            </a:pPr>
            <a:r>
              <a:rPr lang="en-US" sz="3899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3. </a:t>
            </a:r>
            <a:r>
              <a:rPr lang="en-US" sz="3899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Пообщаться</a:t>
            </a:r>
            <a:r>
              <a:rPr lang="en-US" sz="3899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с </a:t>
            </a:r>
            <a:r>
              <a:rPr lang="en-US" sz="3899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интересными</a:t>
            </a:r>
            <a:r>
              <a:rPr lang="en-US" sz="3899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им</a:t>
            </a:r>
            <a:r>
              <a:rPr lang="en-US" sz="3899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людьми</a:t>
            </a:r>
            <a:endParaRPr lang="en-US" sz="3899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91476" y="4843111"/>
            <a:ext cx="8405580" cy="1678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11"/>
              </a:lnSpc>
              <a:spcBef>
                <a:spcPct val="0"/>
              </a:spcBef>
            </a:pPr>
            <a:r>
              <a:rPr lang="en-US" sz="3899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2. </a:t>
            </a:r>
            <a:r>
              <a:rPr lang="en-US" sz="3899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Реализовать</a:t>
            </a:r>
            <a:r>
              <a:rPr lang="en-US" sz="3899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собственные</a:t>
            </a:r>
            <a:r>
              <a:rPr lang="en-US" sz="3899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творческие</a:t>
            </a:r>
            <a:r>
              <a:rPr lang="en-US" sz="3899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замыслы</a:t>
            </a:r>
            <a:r>
              <a:rPr lang="en-US" sz="3899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и </a:t>
            </a:r>
            <a:r>
              <a:rPr lang="en-US" sz="3899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оказаться</a:t>
            </a:r>
            <a:r>
              <a:rPr lang="en-US" sz="3899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в </a:t>
            </a:r>
            <a:r>
              <a:rPr lang="en-US" sz="3899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среде</a:t>
            </a:r>
            <a:r>
              <a:rPr lang="en-US" sz="3899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, </a:t>
            </a:r>
            <a:r>
              <a:rPr lang="en-US" sz="3899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где</a:t>
            </a:r>
            <a:r>
              <a:rPr lang="en-US" sz="3899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тебя</a:t>
            </a:r>
            <a:r>
              <a:rPr lang="en-US" sz="3899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не</a:t>
            </a:r>
            <a:r>
              <a:rPr lang="en-US" sz="3899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оценивают</a:t>
            </a:r>
            <a:endParaRPr lang="en-US" sz="3899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659161" y="7779739"/>
            <a:ext cx="9513920" cy="1829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03"/>
              </a:lnSpc>
            </a:pPr>
            <a:r>
              <a:rPr lang="en-US" sz="6299">
                <a:solidFill>
                  <a:srgbClr val="52759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Ответ на вопрос - </a:t>
            </a:r>
          </a:p>
          <a:p>
            <a:pPr algn="ctr">
              <a:lnSpc>
                <a:spcPts val="6803"/>
              </a:lnSpc>
              <a:spcBef>
                <a:spcPct val="0"/>
              </a:spcBef>
            </a:pPr>
            <a:r>
              <a:rPr lang="en-US" sz="6299">
                <a:solidFill>
                  <a:srgbClr val="52759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в нахождении общих точек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4182" y="129740"/>
            <a:ext cx="1904592" cy="1904592"/>
          </a:xfrm>
          <a:custGeom>
            <a:avLst/>
            <a:gdLst/>
            <a:ahLst/>
            <a:cxnLst/>
            <a:rect l="l" t="t" r="r" b="b"/>
            <a:pathLst>
              <a:path w="1904592" h="1904592">
                <a:moveTo>
                  <a:pt x="0" y="0"/>
                </a:moveTo>
                <a:lnTo>
                  <a:pt x="1904592" y="0"/>
                </a:lnTo>
                <a:lnTo>
                  <a:pt x="1904592" y="1904592"/>
                </a:lnTo>
                <a:lnTo>
                  <a:pt x="0" y="190459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61889" y="216276"/>
            <a:ext cx="1849543" cy="1731520"/>
          </a:xfrm>
          <a:custGeom>
            <a:avLst/>
            <a:gdLst/>
            <a:ahLst/>
            <a:cxnLst/>
            <a:rect l="l" t="t" r="r" b="b"/>
            <a:pathLst>
              <a:path w="1849543" h="1731520">
                <a:moveTo>
                  <a:pt x="0" y="0"/>
                </a:moveTo>
                <a:lnTo>
                  <a:pt x="1849543" y="0"/>
                </a:lnTo>
                <a:lnTo>
                  <a:pt x="1849543" y="1731520"/>
                </a:lnTo>
                <a:lnTo>
                  <a:pt x="0" y="173152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102035" y="1583147"/>
            <a:ext cx="9807928" cy="8229600"/>
          </a:xfrm>
          <a:custGeom>
            <a:avLst/>
            <a:gdLst/>
            <a:ahLst/>
            <a:cxnLst/>
            <a:rect l="l" t="t" r="r" b="b"/>
            <a:pathLst>
              <a:path w="9807928" h="8229600">
                <a:moveTo>
                  <a:pt x="0" y="0"/>
                </a:moveTo>
                <a:lnTo>
                  <a:pt x="9807928" y="0"/>
                </a:lnTo>
                <a:lnTo>
                  <a:pt x="98079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540197" y="293288"/>
            <a:ext cx="13361306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75"/>
              </a:lnSpc>
              <a:spcBef>
                <a:spcPct val="0"/>
              </a:spcBef>
            </a:pPr>
            <a:r>
              <a:rPr lang="en-US" sz="7199" b="1" u="sng" dirty="0">
                <a:solidFill>
                  <a:srgbClr val="1376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Я </a:t>
            </a:r>
            <a:r>
              <a:rPr lang="en-US" sz="7199" b="1" u="sng" dirty="0" err="1">
                <a:solidFill>
                  <a:srgbClr val="1376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не</a:t>
            </a:r>
            <a:r>
              <a:rPr lang="en-US" sz="7199" b="1" u="sng" dirty="0">
                <a:solidFill>
                  <a:srgbClr val="1376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7199" b="1" u="sng" dirty="0" err="1">
                <a:solidFill>
                  <a:srgbClr val="1376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верю</a:t>
            </a:r>
            <a:r>
              <a:rPr lang="en-US" sz="7199" b="1" u="sng" dirty="0">
                <a:solidFill>
                  <a:srgbClr val="1376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в </a:t>
            </a:r>
            <a:r>
              <a:rPr lang="en-US" sz="7199" b="1" u="sng" dirty="0" err="1">
                <a:solidFill>
                  <a:srgbClr val="1376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монстров</a:t>
            </a:r>
            <a:endParaRPr lang="en-US" sz="7199" b="1" u="sng" dirty="0">
              <a:solidFill>
                <a:srgbClr val="13766C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</p:txBody>
      </p:sp>
      <p:sp>
        <p:nvSpPr>
          <p:cNvPr id="6" name="TextBox 6"/>
          <p:cNvSpPr txBox="1"/>
          <p:nvPr/>
        </p:nvSpPr>
        <p:spPr>
          <a:xfrm rot="-981877">
            <a:off x="7280836" y="4259606"/>
            <a:ext cx="4472529" cy="2436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61"/>
              </a:lnSpc>
              <a:spcBef>
                <a:spcPct val="0"/>
              </a:spcBef>
            </a:pPr>
            <a:r>
              <a:rPr lang="en-US" sz="8389">
                <a:solidFill>
                  <a:srgbClr val="FF3131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Они не читают!</a:t>
            </a:r>
          </a:p>
        </p:txBody>
      </p:sp>
      <p:sp>
        <p:nvSpPr>
          <p:cNvPr id="7" name="TextBox 7"/>
          <p:cNvSpPr txBox="1"/>
          <p:nvPr/>
        </p:nvSpPr>
        <p:spPr>
          <a:xfrm rot="753208">
            <a:off x="7310529" y="2805813"/>
            <a:ext cx="9916537" cy="109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9"/>
              </a:lnSpc>
              <a:spcBef>
                <a:spcPct val="0"/>
              </a:spcBef>
            </a:pPr>
            <a:r>
              <a:rPr lang="en-US" sz="712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у </a:t>
            </a:r>
            <a:r>
              <a:rPr lang="en-US" sz="712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них</a:t>
            </a:r>
            <a:r>
              <a:rPr lang="en-US" sz="712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712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клиповое</a:t>
            </a:r>
            <a:r>
              <a:rPr lang="en-US" sz="712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712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мышление</a:t>
            </a:r>
            <a:r>
              <a:rPr lang="en-US" sz="712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!</a:t>
            </a:r>
          </a:p>
        </p:txBody>
      </p:sp>
      <p:sp>
        <p:nvSpPr>
          <p:cNvPr id="8" name="TextBox 8"/>
          <p:cNvSpPr txBox="1"/>
          <p:nvPr/>
        </p:nvSpPr>
        <p:spPr>
          <a:xfrm rot="-981877">
            <a:off x="10877907" y="6128199"/>
            <a:ext cx="6307857" cy="3452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40"/>
              </a:lnSpc>
              <a:spcBef>
                <a:spcPct val="0"/>
              </a:spcBef>
            </a:pPr>
            <a:r>
              <a:rPr lang="en-US" sz="8093">
                <a:solidFill>
                  <a:srgbClr val="0334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Им бы только в гаджетах сидеть!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67465" y="4443470"/>
            <a:ext cx="6281077" cy="2508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49"/>
              </a:lnSpc>
            </a:pPr>
            <a:r>
              <a:rPr lang="en-US" sz="5879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Так ли это?</a:t>
            </a:r>
          </a:p>
          <a:p>
            <a:pPr algn="ctr">
              <a:lnSpc>
                <a:spcPts val="6349"/>
              </a:lnSpc>
            </a:pPr>
            <a:r>
              <a:rPr lang="en-US" sz="5879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И да, и нет.</a:t>
            </a:r>
          </a:p>
          <a:p>
            <a:pPr algn="ctr">
              <a:lnSpc>
                <a:spcPts val="6349"/>
              </a:lnSpc>
              <a:spcBef>
                <a:spcPct val="0"/>
              </a:spcBef>
            </a:pPr>
            <a:r>
              <a:rPr lang="en-US" sz="5879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Меняем “-” на “+”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4182" y="129740"/>
            <a:ext cx="1997131" cy="1997131"/>
          </a:xfrm>
          <a:custGeom>
            <a:avLst/>
            <a:gdLst/>
            <a:ahLst/>
            <a:cxnLst/>
            <a:rect l="l" t="t" r="r" b="b"/>
            <a:pathLst>
              <a:path w="1997131" h="1997131">
                <a:moveTo>
                  <a:pt x="0" y="0"/>
                </a:moveTo>
                <a:lnTo>
                  <a:pt x="1997130" y="0"/>
                </a:lnTo>
                <a:lnTo>
                  <a:pt x="1997130" y="1997131"/>
                </a:lnTo>
                <a:lnTo>
                  <a:pt x="0" y="199713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1457" y="280302"/>
            <a:ext cx="1948388" cy="1824058"/>
          </a:xfrm>
          <a:custGeom>
            <a:avLst/>
            <a:gdLst/>
            <a:ahLst/>
            <a:cxnLst/>
            <a:rect l="l" t="t" r="r" b="b"/>
            <a:pathLst>
              <a:path w="1948388" h="1824058">
                <a:moveTo>
                  <a:pt x="0" y="0"/>
                </a:moveTo>
                <a:lnTo>
                  <a:pt x="1948388" y="0"/>
                </a:lnTo>
                <a:lnTo>
                  <a:pt x="1948388" y="1824057"/>
                </a:lnTo>
                <a:lnTo>
                  <a:pt x="0" y="182405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4587" y="4677026"/>
            <a:ext cx="5054462" cy="5297961"/>
          </a:xfrm>
          <a:custGeom>
            <a:avLst/>
            <a:gdLst/>
            <a:ahLst/>
            <a:cxnLst/>
            <a:rect l="l" t="t" r="r" b="b"/>
            <a:pathLst>
              <a:path w="5054462" h="5297961">
                <a:moveTo>
                  <a:pt x="0" y="0"/>
                </a:moveTo>
                <a:lnTo>
                  <a:pt x="5054461" y="0"/>
                </a:lnTo>
                <a:lnTo>
                  <a:pt x="5054461" y="5297962"/>
                </a:lnTo>
                <a:lnTo>
                  <a:pt x="0" y="529796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129846" y="119633"/>
            <a:ext cx="14853354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71"/>
              </a:lnSpc>
              <a:spcBef>
                <a:spcPct val="0"/>
              </a:spcBef>
            </a:pPr>
            <a:r>
              <a:rPr lang="en-US" sz="6000" b="1" u="sng" dirty="0" err="1">
                <a:solidFill>
                  <a:srgbClr val="1477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Базовые</a:t>
            </a:r>
            <a:r>
              <a:rPr lang="en-US" sz="6000" b="1" u="sng" dirty="0">
                <a:solidFill>
                  <a:srgbClr val="1477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6000" b="1" u="sng" dirty="0" err="1">
                <a:solidFill>
                  <a:srgbClr val="1477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ведущие</a:t>
            </a:r>
            <a:r>
              <a:rPr lang="en-US" sz="6000" b="1" u="sng" dirty="0">
                <a:solidFill>
                  <a:srgbClr val="1477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6000" b="1" u="sng" dirty="0" err="1">
                <a:solidFill>
                  <a:srgbClr val="1477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цели</a:t>
            </a:r>
            <a:r>
              <a:rPr lang="en-US" sz="6000" b="1" u="sng" dirty="0">
                <a:solidFill>
                  <a:srgbClr val="1477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6000" b="1" u="sng" dirty="0" err="1">
                <a:solidFill>
                  <a:srgbClr val="1477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чтения</a:t>
            </a:r>
            <a:r>
              <a:rPr lang="en-US" sz="6000" b="1" u="sng" dirty="0">
                <a:solidFill>
                  <a:srgbClr val="1477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6000" b="1" u="sng" dirty="0" err="1">
                <a:solidFill>
                  <a:srgbClr val="1477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подростков</a:t>
            </a:r>
            <a:endParaRPr lang="en-US" sz="6000" b="1" u="sng" dirty="0">
              <a:solidFill>
                <a:srgbClr val="14776C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114800" y="1673318"/>
            <a:ext cx="7582942" cy="645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5"/>
              </a:lnSpc>
              <a:spcBef>
                <a:spcPct val="0"/>
              </a:spcBef>
            </a:pPr>
            <a:r>
              <a:rPr lang="en-US" sz="4199" dirty="0" err="1">
                <a:solidFill>
                  <a:srgbClr val="1477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Подростки</a:t>
            </a:r>
            <a:r>
              <a:rPr lang="en-US" sz="4199" dirty="0">
                <a:solidFill>
                  <a:srgbClr val="1477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- </a:t>
            </a:r>
            <a:r>
              <a:rPr lang="en-US" sz="4199" dirty="0" err="1">
                <a:solidFill>
                  <a:srgbClr val="1477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люди</a:t>
            </a:r>
            <a:r>
              <a:rPr lang="en-US" sz="4199" dirty="0">
                <a:solidFill>
                  <a:srgbClr val="1477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199" dirty="0" err="1">
                <a:solidFill>
                  <a:srgbClr val="1477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от</a:t>
            </a:r>
            <a:r>
              <a:rPr lang="en-US" sz="4199" dirty="0">
                <a:solidFill>
                  <a:srgbClr val="1477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13 </a:t>
            </a:r>
            <a:r>
              <a:rPr lang="en-US" sz="4199" dirty="0" err="1">
                <a:solidFill>
                  <a:srgbClr val="1477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до</a:t>
            </a:r>
            <a:r>
              <a:rPr lang="en-US" sz="4199" dirty="0">
                <a:solidFill>
                  <a:srgbClr val="1477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18 </a:t>
            </a:r>
            <a:r>
              <a:rPr lang="en-US" sz="4199" dirty="0" err="1">
                <a:solidFill>
                  <a:srgbClr val="1477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лет</a:t>
            </a:r>
            <a:endParaRPr lang="en-US" sz="4199" dirty="0">
              <a:solidFill>
                <a:srgbClr val="14776C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1799342" y="1128305"/>
            <a:ext cx="6031458" cy="1749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97532" lvl="1" indent="-448766" algn="l">
              <a:lnSpc>
                <a:spcPts val="4489"/>
              </a:lnSpc>
              <a:buFont typeface="Arial"/>
              <a:buChar char="•"/>
            </a:pPr>
            <a:r>
              <a:rPr lang="en-US" sz="4157" dirty="0" err="1">
                <a:solidFill>
                  <a:srgbClr val="0334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личностный</a:t>
            </a:r>
            <a:r>
              <a:rPr lang="en-US" sz="4157" dirty="0">
                <a:solidFill>
                  <a:srgbClr val="0334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157" dirty="0" err="1">
                <a:solidFill>
                  <a:srgbClr val="0334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интерес</a:t>
            </a:r>
            <a:endParaRPr lang="en-US" sz="4157" dirty="0">
              <a:solidFill>
                <a:srgbClr val="03346B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  <a:p>
            <a:pPr marL="897532" lvl="1" indent="-448766" algn="l">
              <a:lnSpc>
                <a:spcPts val="4489"/>
              </a:lnSpc>
              <a:buFont typeface="Arial"/>
              <a:buChar char="•"/>
            </a:pPr>
            <a:r>
              <a:rPr lang="en-US" sz="4157" dirty="0" err="1">
                <a:solidFill>
                  <a:srgbClr val="0334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развлечение</a:t>
            </a:r>
            <a:endParaRPr lang="en-US" sz="4157" dirty="0">
              <a:solidFill>
                <a:srgbClr val="03346B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  <a:p>
            <a:pPr marL="897532" lvl="1" indent="-448766" algn="l">
              <a:lnSpc>
                <a:spcPts val="4489"/>
              </a:lnSpc>
              <a:buFont typeface="Arial"/>
              <a:buChar char="•"/>
            </a:pPr>
            <a:r>
              <a:rPr lang="en-US" sz="4157" dirty="0" err="1">
                <a:solidFill>
                  <a:srgbClr val="0334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познавательные</a:t>
            </a:r>
            <a:r>
              <a:rPr lang="en-US" sz="4157" dirty="0">
                <a:solidFill>
                  <a:srgbClr val="0334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157" dirty="0" err="1">
                <a:solidFill>
                  <a:srgbClr val="0334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мотивы</a:t>
            </a:r>
            <a:endParaRPr lang="en-US" sz="4157" dirty="0">
              <a:solidFill>
                <a:srgbClr val="03346B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0" y="3288529"/>
            <a:ext cx="18094639" cy="1145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1"/>
              </a:lnSpc>
              <a:spcBef>
                <a:spcPct val="0"/>
              </a:spcBef>
            </a:pPr>
            <a:r>
              <a:rPr lang="en-US" sz="3899" dirty="0" err="1">
                <a:solidFill>
                  <a:srgbClr val="0334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Интересы</a:t>
            </a:r>
            <a:r>
              <a:rPr lang="en-US" sz="3899" dirty="0">
                <a:solidFill>
                  <a:srgbClr val="0334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, </a:t>
            </a:r>
            <a:r>
              <a:rPr lang="en-US" sz="3899" dirty="0" err="1">
                <a:solidFill>
                  <a:srgbClr val="0334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процессы</a:t>
            </a:r>
            <a:r>
              <a:rPr lang="en-US" sz="3899" dirty="0">
                <a:solidFill>
                  <a:srgbClr val="0334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и </a:t>
            </a:r>
            <a:r>
              <a:rPr lang="en-US" sz="3899" dirty="0" err="1">
                <a:solidFill>
                  <a:srgbClr val="0334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запросы</a:t>
            </a:r>
            <a:r>
              <a:rPr lang="en-US" sz="3899" dirty="0">
                <a:solidFill>
                  <a:srgbClr val="0334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, </a:t>
            </a:r>
            <a:r>
              <a:rPr lang="en-US" sz="3899" dirty="0" err="1">
                <a:solidFill>
                  <a:srgbClr val="0334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которые</a:t>
            </a:r>
            <a:r>
              <a:rPr lang="en-US" sz="3899" dirty="0">
                <a:solidFill>
                  <a:srgbClr val="0334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3899" dirty="0" err="1">
                <a:solidFill>
                  <a:srgbClr val="0334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должна</a:t>
            </a:r>
            <a:r>
              <a:rPr lang="en-US" sz="3899" dirty="0">
                <a:solidFill>
                  <a:srgbClr val="0334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3899" dirty="0" err="1">
                <a:solidFill>
                  <a:srgbClr val="0334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учитывать</a:t>
            </a:r>
            <a:r>
              <a:rPr lang="en-US" sz="3899" dirty="0">
                <a:solidFill>
                  <a:srgbClr val="0334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3899" dirty="0" err="1">
                <a:solidFill>
                  <a:srgbClr val="0334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библиотека</a:t>
            </a:r>
            <a:r>
              <a:rPr lang="en-US" sz="3899" dirty="0">
                <a:solidFill>
                  <a:srgbClr val="0334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, </a:t>
            </a:r>
            <a:r>
              <a:rPr lang="en-US" sz="3899" dirty="0" err="1">
                <a:solidFill>
                  <a:srgbClr val="0334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стремящаяся</a:t>
            </a:r>
            <a:r>
              <a:rPr lang="en-US" sz="3899" dirty="0">
                <a:solidFill>
                  <a:srgbClr val="0334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3899" dirty="0" err="1">
                <a:solidFill>
                  <a:srgbClr val="0334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привлечь</a:t>
            </a:r>
            <a:r>
              <a:rPr lang="en-US" sz="3899" dirty="0">
                <a:solidFill>
                  <a:srgbClr val="0334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3899" dirty="0" err="1">
                <a:solidFill>
                  <a:srgbClr val="0334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подростков</a:t>
            </a:r>
            <a:endParaRPr lang="en-US" sz="3899" dirty="0">
              <a:solidFill>
                <a:srgbClr val="03346B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81457" y="5476215"/>
            <a:ext cx="3380721" cy="3690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83"/>
              </a:lnSpc>
              <a:spcBef>
                <a:spcPct val="0"/>
              </a:spcBef>
            </a:pPr>
            <a:r>
              <a:rPr lang="en-US" sz="3317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Подростковый возраст - время формирования мировоззрения, системы ценностных ориентаций, потребностей, профориентации</a:t>
            </a:r>
          </a:p>
        </p:txBody>
      </p:sp>
      <p:sp>
        <p:nvSpPr>
          <p:cNvPr id="10" name="Freeform 10"/>
          <p:cNvSpPr/>
          <p:nvPr/>
        </p:nvSpPr>
        <p:spPr>
          <a:xfrm>
            <a:off x="6322973" y="4677026"/>
            <a:ext cx="5054462" cy="5297961"/>
          </a:xfrm>
          <a:custGeom>
            <a:avLst/>
            <a:gdLst/>
            <a:ahLst/>
            <a:cxnLst/>
            <a:rect l="l" t="t" r="r" b="b"/>
            <a:pathLst>
              <a:path w="5054462" h="5297961">
                <a:moveTo>
                  <a:pt x="0" y="0"/>
                </a:moveTo>
                <a:lnTo>
                  <a:pt x="5054462" y="0"/>
                </a:lnTo>
                <a:lnTo>
                  <a:pt x="5054462" y="5297962"/>
                </a:lnTo>
                <a:lnTo>
                  <a:pt x="0" y="529796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7120847" y="6043534"/>
            <a:ext cx="3852945" cy="1820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63"/>
              </a:lnSpc>
              <a:spcBef>
                <a:spcPct val="0"/>
              </a:spcBef>
            </a:pPr>
            <a:r>
              <a:rPr lang="en-US" sz="3207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Поиск себя через субкультуры, создание трендов и следование им</a:t>
            </a:r>
          </a:p>
        </p:txBody>
      </p:sp>
      <p:sp>
        <p:nvSpPr>
          <p:cNvPr id="12" name="Freeform 12"/>
          <p:cNvSpPr/>
          <p:nvPr/>
        </p:nvSpPr>
        <p:spPr>
          <a:xfrm>
            <a:off x="12299185" y="4638238"/>
            <a:ext cx="5054462" cy="5297961"/>
          </a:xfrm>
          <a:custGeom>
            <a:avLst/>
            <a:gdLst/>
            <a:ahLst/>
            <a:cxnLst/>
            <a:rect l="l" t="t" r="r" b="b"/>
            <a:pathLst>
              <a:path w="5054462" h="5297961">
                <a:moveTo>
                  <a:pt x="0" y="0"/>
                </a:moveTo>
                <a:lnTo>
                  <a:pt x="5054462" y="0"/>
                </a:lnTo>
                <a:lnTo>
                  <a:pt x="5054462" y="5297961"/>
                </a:lnTo>
                <a:lnTo>
                  <a:pt x="0" y="529796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2982212" y="6082248"/>
            <a:ext cx="4371435" cy="1781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0"/>
              </a:lnSpc>
              <a:spcBef>
                <a:spcPct val="0"/>
              </a:spcBef>
            </a:pPr>
            <a:r>
              <a:rPr lang="en-US" sz="3166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Желание самовыражения социально одобряемыми или непорицаемыми способами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4182" y="129740"/>
            <a:ext cx="2000733" cy="2000733"/>
          </a:xfrm>
          <a:custGeom>
            <a:avLst/>
            <a:gdLst/>
            <a:ahLst/>
            <a:cxnLst/>
            <a:rect l="l" t="t" r="r" b="b"/>
            <a:pathLst>
              <a:path w="2000733" h="2000733">
                <a:moveTo>
                  <a:pt x="0" y="0"/>
                </a:moveTo>
                <a:lnTo>
                  <a:pt x="2000733" y="0"/>
                </a:lnTo>
                <a:lnTo>
                  <a:pt x="2000733" y="2000733"/>
                </a:lnTo>
                <a:lnTo>
                  <a:pt x="0" y="200073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33867" y="216276"/>
            <a:ext cx="1952236" cy="1827660"/>
          </a:xfrm>
          <a:custGeom>
            <a:avLst/>
            <a:gdLst/>
            <a:ahLst/>
            <a:cxnLst/>
            <a:rect l="l" t="t" r="r" b="b"/>
            <a:pathLst>
              <a:path w="1952236" h="1827660">
                <a:moveTo>
                  <a:pt x="0" y="0"/>
                </a:moveTo>
                <a:lnTo>
                  <a:pt x="1952236" y="0"/>
                </a:lnTo>
                <a:lnTo>
                  <a:pt x="1952236" y="1827661"/>
                </a:lnTo>
                <a:lnTo>
                  <a:pt x="0" y="182766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196496" y="3968232"/>
            <a:ext cx="11312935" cy="3213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5"/>
              </a:lnSpc>
            </a:pPr>
            <a:r>
              <a:rPr lang="en-US" sz="4606">
                <a:solidFill>
                  <a:srgbClr val="0535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По данным социсследований, значительная доля свободного чтения подростков отдана фэнтези и графическим текстам </a:t>
            </a:r>
          </a:p>
          <a:p>
            <a:pPr algn="ctr">
              <a:lnSpc>
                <a:spcPts val="4975"/>
              </a:lnSpc>
              <a:spcBef>
                <a:spcPct val="0"/>
              </a:spcBef>
            </a:pPr>
            <a:r>
              <a:rPr lang="en-US" sz="4606">
                <a:solidFill>
                  <a:srgbClr val="0535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(комиксы, манга, графические новеллы и романы)</a:t>
            </a:r>
          </a:p>
        </p:txBody>
      </p:sp>
      <p:sp>
        <p:nvSpPr>
          <p:cNvPr id="5" name="Freeform 5"/>
          <p:cNvSpPr/>
          <p:nvPr/>
        </p:nvSpPr>
        <p:spPr>
          <a:xfrm rot="-5400000">
            <a:off x="8046111" y="3219125"/>
            <a:ext cx="1344754" cy="268951"/>
          </a:xfrm>
          <a:custGeom>
            <a:avLst/>
            <a:gdLst/>
            <a:ahLst/>
            <a:cxnLst/>
            <a:rect l="l" t="t" r="r" b="b"/>
            <a:pathLst>
              <a:path w="1344754" h="268951">
                <a:moveTo>
                  <a:pt x="0" y="0"/>
                </a:moveTo>
                <a:lnTo>
                  <a:pt x="1344754" y="0"/>
                </a:lnTo>
                <a:lnTo>
                  <a:pt x="1344754" y="268950"/>
                </a:lnTo>
                <a:lnTo>
                  <a:pt x="0" y="26895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00000">
            <a:off x="8474465" y="7325742"/>
            <a:ext cx="627574" cy="282717"/>
          </a:xfrm>
          <a:custGeom>
            <a:avLst/>
            <a:gdLst/>
            <a:ahLst/>
            <a:cxnLst/>
            <a:rect l="l" t="t" r="r" b="b"/>
            <a:pathLst>
              <a:path w="1255147" h="251029">
                <a:moveTo>
                  <a:pt x="0" y="0"/>
                </a:moveTo>
                <a:lnTo>
                  <a:pt x="1255148" y="0"/>
                </a:lnTo>
                <a:lnTo>
                  <a:pt x="1255148" y="251029"/>
                </a:lnTo>
                <a:lnTo>
                  <a:pt x="0" y="25102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602933">
            <a:off x="2449532" y="6642873"/>
            <a:ext cx="1673142" cy="334628"/>
          </a:xfrm>
          <a:custGeom>
            <a:avLst/>
            <a:gdLst/>
            <a:ahLst/>
            <a:cxnLst/>
            <a:rect l="l" t="t" r="r" b="b"/>
            <a:pathLst>
              <a:path w="1673142" h="334628">
                <a:moveTo>
                  <a:pt x="0" y="0"/>
                </a:moveTo>
                <a:lnTo>
                  <a:pt x="1673141" y="0"/>
                </a:lnTo>
                <a:lnTo>
                  <a:pt x="1673141" y="334628"/>
                </a:lnTo>
                <a:lnTo>
                  <a:pt x="0" y="33462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09484">
            <a:off x="15454997" y="2656715"/>
            <a:ext cx="2464866" cy="1393770"/>
          </a:xfrm>
          <a:custGeom>
            <a:avLst/>
            <a:gdLst/>
            <a:ahLst/>
            <a:cxnLst/>
            <a:rect l="l" t="t" r="r" b="b"/>
            <a:pathLst>
              <a:path w="2464866" h="1393770">
                <a:moveTo>
                  <a:pt x="0" y="0"/>
                </a:moveTo>
                <a:lnTo>
                  <a:pt x="2464866" y="0"/>
                </a:lnTo>
                <a:lnTo>
                  <a:pt x="2464866" y="1393770"/>
                </a:lnTo>
                <a:lnTo>
                  <a:pt x="0" y="13937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946351" y="120215"/>
            <a:ext cx="14982587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2"/>
              </a:lnSpc>
              <a:spcBef>
                <a:spcPct val="0"/>
              </a:spcBef>
            </a:pPr>
            <a:r>
              <a:rPr lang="en-US" sz="6000" b="1" u="sng" dirty="0" err="1">
                <a:solidFill>
                  <a:srgbClr val="FF3131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Что</a:t>
            </a:r>
            <a:r>
              <a:rPr lang="en-US" sz="6000" b="1" u="sng" dirty="0">
                <a:solidFill>
                  <a:srgbClr val="FF3131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6000" b="1" u="sng" dirty="0" err="1">
                <a:solidFill>
                  <a:srgbClr val="FF3131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из</a:t>
            </a:r>
            <a:r>
              <a:rPr lang="en-US" sz="6000" b="1" u="sng" dirty="0">
                <a:solidFill>
                  <a:srgbClr val="FF3131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6000" b="1" u="sng" dirty="0" err="1">
                <a:solidFill>
                  <a:srgbClr val="FF3131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нашей</a:t>
            </a:r>
            <a:r>
              <a:rPr lang="en-US" sz="6000" b="1" u="sng" dirty="0">
                <a:solidFill>
                  <a:srgbClr val="FF3131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6000" b="1" u="sng" dirty="0" err="1">
                <a:solidFill>
                  <a:srgbClr val="FF3131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практики</a:t>
            </a:r>
            <a:r>
              <a:rPr lang="en-US" sz="6000" b="1" u="sng" dirty="0">
                <a:solidFill>
                  <a:srgbClr val="FF3131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6000" b="1" u="sng" dirty="0" err="1">
                <a:solidFill>
                  <a:srgbClr val="FF3131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пока</a:t>
            </a:r>
            <a:r>
              <a:rPr lang="en-US" sz="6000" b="1" u="sng" dirty="0">
                <a:solidFill>
                  <a:srgbClr val="FF3131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6000" b="1" u="sng" dirty="0" err="1">
                <a:solidFill>
                  <a:srgbClr val="FF3131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не</a:t>
            </a:r>
            <a:r>
              <a:rPr lang="en-US" sz="6000" b="1" u="sng" dirty="0">
                <a:solidFill>
                  <a:srgbClr val="FF3131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6000" b="1" u="sng" dirty="0" err="1">
                <a:solidFill>
                  <a:srgbClr val="FF3131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сработало</a:t>
            </a:r>
            <a:endParaRPr lang="en-US" sz="6000" b="1" u="sng" dirty="0">
              <a:solidFill>
                <a:srgbClr val="FF3131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034359" y="1293166"/>
            <a:ext cx="9709463" cy="127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1"/>
              </a:lnSpc>
              <a:spcBef>
                <a:spcPct val="0"/>
              </a:spcBef>
            </a:pPr>
            <a:r>
              <a:rPr lang="en-US" sz="4399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Комплектование, организация фонда и интуитивно понятной навигации по нему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705600" y="7793588"/>
            <a:ext cx="5170959" cy="1956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67"/>
              </a:lnSpc>
              <a:spcBef>
                <a:spcPct val="0"/>
              </a:spcBef>
            </a:pPr>
            <a:r>
              <a:rPr lang="en-US" sz="4599" dirty="0" err="1">
                <a:solidFill>
                  <a:srgbClr val="1477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Организация</a:t>
            </a:r>
            <a:r>
              <a:rPr lang="en-US" sz="4599" dirty="0">
                <a:solidFill>
                  <a:srgbClr val="1477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599" dirty="0" err="1">
                <a:solidFill>
                  <a:srgbClr val="1477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активностей</a:t>
            </a:r>
            <a:r>
              <a:rPr lang="en-US" sz="4599" dirty="0">
                <a:solidFill>
                  <a:srgbClr val="1477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в </a:t>
            </a:r>
            <a:r>
              <a:rPr lang="en-US" sz="4599" dirty="0" err="1">
                <a:solidFill>
                  <a:srgbClr val="1477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этом</a:t>
            </a:r>
            <a:r>
              <a:rPr lang="en-US" sz="4599" dirty="0">
                <a:solidFill>
                  <a:srgbClr val="1477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599" dirty="0" err="1">
                <a:solidFill>
                  <a:srgbClr val="1477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поле</a:t>
            </a:r>
            <a:endParaRPr lang="en-US" sz="4599" dirty="0">
              <a:solidFill>
                <a:srgbClr val="14776C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23594" y="7580821"/>
            <a:ext cx="5345584" cy="1778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47"/>
              </a:lnSpc>
              <a:spcBef>
                <a:spcPct val="0"/>
              </a:spcBef>
            </a:pPr>
            <a:r>
              <a:rPr lang="en-US" sz="4210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Расширение</a:t>
            </a:r>
            <a:r>
              <a:rPr lang="en-US" sz="4210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210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круга</a:t>
            </a:r>
            <a:r>
              <a:rPr lang="en-US" sz="4210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210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соцпартнеров</a:t>
            </a:r>
            <a:r>
              <a:rPr lang="en-US" sz="4210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210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для</a:t>
            </a:r>
            <a:r>
              <a:rPr lang="en-US" sz="4210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210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проведения</a:t>
            </a:r>
            <a:r>
              <a:rPr lang="en-US" sz="4210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210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активностей</a:t>
            </a:r>
            <a:endParaRPr lang="en-US" sz="4210" dirty="0">
              <a:solidFill>
                <a:srgbClr val="12766B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</p:txBody>
      </p:sp>
      <p:sp>
        <p:nvSpPr>
          <p:cNvPr id="13" name="Freeform 13"/>
          <p:cNvSpPr/>
          <p:nvPr/>
        </p:nvSpPr>
        <p:spPr>
          <a:xfrm rot="3979074">
            <a:off x="12922043" y="6982647"/>
            <a:ext cx="1255147" cy="251029"/>
          </a:xfrm>
          <a:custGeom>
            <a:avLst/>
            <a:gdLst/>
            <a:ahLst/>
            <a:cxnLst/>
            <a:rect l="l" t="t" r="r" b="b"/>
            <a:pathLst>
              <a:path w="1255147" h="251029">
                <a:moveTo>
                  <a:pt x="0" y="0"/>
                </a:moveTo>
                <a:lnTo>
                  <a:pt x="1255148" y="0"/>
                </a:lnTo>
                <a:lnTo>
                  <a:pt x="1255148" y="251030"/>
                </a:lnTo>
                <a:lnTo>
                  <a:pt x="0" y="25103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2018827" y="7727108"/>
            <a:ext cx="6150795" cy="1757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27"/>
              </a:lnSpc>
              <a:spcBef>
                <a:spcPct val="0"/>
              </a:spcBef>
            </a:pPr>
            <a:r>
              <a:rPr lang="en-US" sz="4099" dirty="0" err="1">
                <a:solidFill>
                  <a:srgbClr val="1477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Создание</a:t>
            </a:r>
            <a:r>
              <a:rPr lang="en-US" sz="4099" dirty="0">
                <a:solidFill>
                  <a:srgbClr val="1477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099" dirty="0" err="1">
                <a:solidFill>
                  <a:srgbClr val="1477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пространства</a:t>
            </a:r>
            <a:r>
              <a:rPr lang="en-US" sz="4099" dirty="0">
                <a:solidFill>
                  <a:srgbClr val="1477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и </a:t>
            </a:r>
            <a:r>
              <a:rPr lang="en-US" sz="4099" dirty="0" err="1">
                <a:solidFill>
                  <a:srgbClr val="1477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атмосферы</a:t>
            </a:r>
            <a:r>
              <a:rPr lang="en-US" sz="4099" dirty="0">
                <a:solidFill>
                  <a:srgbClr val="1477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099" dirty="0" err="1">
                <a:solidFill>
                  <a:srgbClr val="1477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через</a:t>
            </a:r>
            <a:r>
              <a:rPr lang="en-US" sz="4099" dirty="0">
                <a:solidFill>
                  <a:srgbClr val="1477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099" dirty="0" err="1">
                <a:solidFill>
                  <a:srgbClr val="1477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расширение</a:t>
            </a:r>
            <a:r>
              <a:rPr lang="en-US" sz="4099" dirty="0">
                <a:solidFill>
                  <a:srgbClr val="1477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099" dirty="0" err="1">
                <a:solidFill>
                  <a:srgbClr val="1477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кругозора</a:t>
            </a:r>
            <a:r>
              <a:rPr lang="en-US" sz="4099" dirty="0">
                <a:solidFill>
                  <a:srgbClr val="1477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099" dirty="0" err="1">
                <a:solidFill>
                  <a:srgbClr val="1477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сотрудников</a:t>
            </a:r>
            <a:endParaRPr lang="en-US" sz="4099" dirty="0">
              <a:solidFill>
                <a:srgbClr val="14776C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4182" y="129740"/>
            <a:ext cx="1912604" cy="1912604"/>
          </a:xfrm>
          <a:custGeom>
            <a:avLst/>
            <a:gdLst/>
            <a:ahLst/>
            <a:cxnLst/>
            <a:rect l="l" t="t" r="r" b="b"/>
            <a:pathLst>
              <a:path w="1912604" h="1912604">
                <a:moveTo>
                  <a:pt x="0" y="0"/>
                </a:moveTo>
                <a:lnTo>
                  <a:pt x="1912604" y="0"/>
                </a:lnTo>
                <a:lnTo>
                  <a:pt x="1912604" y="1912604"/>
                </a:lnTo>
                <a:lnTo>
                  <a:pt x="0" y="191260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216276"/>
            <a:ext cx="1858100" cy="1739531"/>
          </a:xfrm>
          <a:custGeom>
            <a:avLst/>
            <a:gdLst/>
            <a:ahLst/>
            <a:cxnLst/>
            <a:rect l="l" t="t" r="r" b="b"/>
            <a:pathLst>
              <a:path w="1858100" h="1739531">
                <a:moveTo>
                  <a:pt x="0" y="0"/>
                </a:moveTo>
                <a:lnTo>
                  <a:pt x="1858100" y="0"/>
                </a:lnTo>
                <a:lnTo>
                  <a:pt x="1858100" y="1739532"/>
                </a:lnTo>
                <a:lnTo>
                  <a:pt x="0" y="173953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62589" y="5169713"/>
            <a:ext cx="3837986" cy="4114800"/>
          </a:xfrm>
          <a:custGeom>
            <a:avLst/>
            <a:gdLst/>
            <a:ahLst/>
            <a:cxnLst/>
            <a:rect l="l" t="t" r="r" b="b"/>
            <a:pathLst>
              <a:path w="3837986" h="4114800">
                <a:moveTo>
                  <a:pt x="0" y="0"/>
                </a:moveTo>
                <a:lnTo>
                  <a:pt x="3837986" y="0"/>
                </a:lnTo>
                <a:lnTo>
                  <a:pt x="38379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885534" y="120215"/>
            <a:ext cx="11144777" cy="1166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71"/>
              </a:lnSpc>
              <a:spcBef>
                <a:spcPct val="0"/>
              </a:spcBef>
            </a:pPr>
            <a:r>
              <a:rPr lang="en-US" sz="8399" b="1" u="sng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Что</a:t>
            </a:r>
            <a:r>
              <a:rPr lang="en-US" sz="8399" b="1" u="sng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8399" b="1" u="sng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сработало</a:t>
            </a:r>
            <a:endParaRPr lang="en-US" sz="8399" b="1" u="sng" dirty="0">
              <a:solidFill>
                <a:srgbClr val="12766B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644182" y="1808672"/>
            <a:ext cx="13066974" cy="3018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81"/>
              </a:lnSpc>
              <a:spcBef>
                <a:spcPct val="0"/>
              </a:spcBef>
            </a:pPr>
            <a:r>
              <a:rPr lang="en-US" sz="4334" dirty="0">
                <a:solidFill>
                  <a:srgbClr val="5FCEE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“</a:t>
            </a:r>
            <a:r>
              <a:rPr lang="en-US" sz="4334" dirty="0" err="1">
                <a:solidFill>
                  <a:srgbClr val="5FCEE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Лето</a:t>
            </a:r>
            <a:r>
              <a:rPr lang="en-US" sz="4334" dirty="0">
                <a:solidFill>
                  <a:srgbClr val="5FCEE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с </a:t>
            </a:r>
            <a:r>
              <a:rPr lang="en-US" sz="4334" dirty="0" err="1">
                <a:solidFill>
                  <a:srgbClr val="5FCEE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пользой</a:t>
            </a:r>
            <a:r>
              <a:rPr lang="en-US" sz="4334" dirty="0">
                <a:solidFill>
                  <a:srgbClr val="5FCEE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”</a:t>
            </a:r>
            <a:r>
              <a:rPr lang="en-US" sz="4334" dirty="0">
                <a:solidFill>
                  <a:srgbClr val="0535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- </a:t>
            </a:r>
            <a:r>
              <a:rPr lang="en-US" sz="4334" dirty="0" err="1">
                <a:solidFill>
                  <a:srgbClr val="0535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внутрисистемный</a:t>
            </a:r>
            <a:r>
              <a:rPr lang="en-US" sz="4334" dirty="0">
                <a:solidFill>
                  <a:srgbClr val="0535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334" dirty="0" err="1">
                <a:solidFill>
                  <a:srgbClr val="0535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проект</a:t>
            </a:r>
            <a:r>
              <a:rPr lang="en-US" sz="4334" dirty="0">
                <a:solidFill>
                  <a:srgbClr val="0535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, </a:t>
            </a:r>
            <a:r>
              <a:rPr lang="en-US" sz="4334" dirty="0" err="1">
                <a:solidFill>
                  <a:srgbClr val="0535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переросший</a:t>
            </a:r>
            <a:r>
              <a:rPr lang="en-US" sz="4334" dirty="0">
                <a:solidFill>
                  <a:srgbClr val="0535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в </a:t>
            </a:r>
            <a:r>
              <a:rPr lang="en-US" sz="4334" dirty="0">
                <a:solidFill>
                  <a:srgbClr val="5FCEE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“</a:t>
            </a:r>
            <a:r>
              <a:rPr lang="en-US" sz="4334" dirty="0" err="1">
                <a:solidFill>
                  <a:srgbClr val="5FCEE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Год</a:t>
            </a:r>
            <a:r>
              <a:rPr lang="en-US" sz="4334" dirty="0">
                <a:solidFill>
                  <a:srgbClr val="5FCEE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с </a:t>
            </a:r>
            <a:r>
              <a:rPr lang="en-US" sz="4334" dirty="0" err="1">
                <a:solidFill>
                  <a:srgbClr val="5FCEE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пользой</a:t>
            </a:r>
            <a:r>
              <a:rPr lang="en-US" sz="4334" dirty="0">
                <a:solidFill>
                  <a:srgbClr val="5FCEE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”</a:t>
            </a:r>
            <a:r>
              <a:rPr lang="en-US" sz="4334" dirty="0">
                <a:solidFill>
                  <a:srgbClr val="0535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. </a:t>
            </a:r>
            <a:r>
              <a:rPr lang="en-US" sz="4334" dirty="0" err="1">
                <a:solidFill>
                  <a:srgbClr val="0535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Трудоустройство</a:t>
            </a:r>
            <a:r>
              <a:rPr lang="en-US" sz="4334" dirty="0">
                <a:solidFill>
                  <a:srgbClr val="0535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334" dirty="0" err="1">
                <a:solidFill>
                  <a:srgbClr val="0535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подростков</a:t>
            </a:r>
            <a:r>
              <a:rPr lang="en-US" sz="4334" dirty="0">
                <a:solidFill>
                  <a:srgbClr val="0535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(</a:t>
            </a:r>
            <a:r>
              <a:rPr lang="en-US" sz="4334" dirty="0" err="1">
                <a:solidFill>
                  <a:srgbClr val="0535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взаимодействие</a:t>
            </a:r>
            <a:r>
              <a:rPr lang="en-US" sz="4334" dirty="0">
                <a:solidFill>
                  <a:srgbClr val="0535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334" dirty="0" err="1">
                <a:solidFill>
                  <a:srgbClr val="0535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Центра</a:t>
            </a:r>
            <a:r>
              <a:rPr lang="en-US" sz="4334" dirty="0">
                <a:solidFill>
                  <a:srgbClr val="0535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334" dirty="0" err="1">
                <a:solidFill>
                  <a:srgbClr val="0535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помощи</a:t>
            </a:r>
            <a:r>
              <a:rPr lang="en-US" sz="4334" dirty="0">
                <a:solidFill>
                  <a:srgbClr val="0535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334" dirty="0" err="1">
                <a:solidFill>
                  <a:srgbClr val="0535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семье</a:t>
            </a:r>
            <a:r>
              <a:rPr lang="en-US" sz="4334" dirty="0">
                <a:solidFill>
                  <a:srgbClr val="0535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, </a:t>
            </a:r>
            <a:r>
              <a:rPr lang="en-US" sz="4334" dirty="0" err="1">
                <a:solidFill>
                  <a:srgbClr val="0535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Центра</a:t>
            </a:r>
            <a:r>
              <a:rPr lang="en-US" sz="4334" dirty="0">
                <a:solidFill>
                  <a:srgbClr val="0535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334" dirty="0" err="1">
                <a:solidFill>
                  <a:srgbClr val="0535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поддержки</a:t>
            </a:r>
            <a:r>
              <a:rPr lang="en-US" sz="4334" dirty="0">
                <a:solidFill>
                  <a:srgbClr val="0535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334" dirty="0" err="1">
                <a:solidFill>
                  <a:srgbClr val="0535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подростков</a:t>
            </a:r>
            <a:r>
              <a:rPr lang="en-US" sz="4334" dirty="0">
                <a:solidFill>
                  <a:srgbClr val="0535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“</a:t>
            </a:r>
            <a:r>
              <a:rPr lang="en-US" sz="4334" dirty="0" err="1">
                <a:solidFill>
                  <a:srgbClr val="0535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Контакт</a:t>
            </a:r>
            <a:r>
              <a:rPr lang="en-US" sz="4334" dirty="0">
                <a:solidFill>
                  <a:srgbClr val="0535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”, </a:t>
            </a:r>
            <a:r>
              <a:rPr lang="en-US" sz="4334" dirty="0" err="1">
                <a:solidFill>
                  <a:srgbClr val="0535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Агентства</a:t>
            </a:r>
            <a:r>
              <a:rPr lang="en-US" sz="4334" dirty="0">
                <a:solidFill>
                  <a:srgbClr val="0535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334" dirty="0" err="1">
                <a:solidFill>
                  <a:srgbClr val="0535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занятости</a:t>
            </a:r>
            <a:r>
              <a:rPr lang="en-US" sz="4334" dirty="0">
                <a:solidFill>
                  <a:srgbClr val="0535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, </a:t>
            </a:r>
            <a:r>
              <a:rPr lang="en-US" sz="4334" dirty="0" err="1">
                <a:solidFill>
                  <a:srgbClr val="0535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Молодежного</a:t>
            </a:r>
            <a:r>
              <a:rPr lang="en-US" sz="4334" dirty="0">
                <a:solidFill>
                  <a:srgbClr val="0535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334" dirty="0" err="1">
                <a:solidFill>
                  <a:srgbClr val="0535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центра</a:t>
            </a:r>
            <a:r>
              <a:rPr lang="en-US" sz="4334" dirty="0">
                <a:solidFill>
                  <a:srgbClr val="0535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“</a:t>
            </a:r>
            <a:r>
              <a:rPr lang="en-US" sz="4334" dirty="0" err="1">
                <a:solidFill>
                  <a:srgbClr val="0535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Мир</a:t>
            </a:r>
            <a:r>
              <a:rPr lang="en-US" sz="4334" dirty="0">
                <a:solidFill>
                  <a:srgbClr val="0535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” и ЦБС </a:t>
            </a:r>
            <a:r>
              <a:rPr lang="en-US" sz="4334" dirty="0" err="1">
                <a:solidFill>
                  <a:srgbClr val="0535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Выборгского</a:t>
            </a:r>
            <a:r>
              <a:rPr lang="en-US" sz="4334" dirty="0">
                <a:solidFill>
                  <a:srgbClr val="0535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334" dirty="0" err="1">
                <a:solidFill>
                  <a:srgbClr val="0535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района</a:t>
            </a:r>
            <a:r>
              <a:rPr lang="en-US" sz="4334" dirty="0">
                <a:solidFill>
                  <a:srgbClr val="05356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644182" y="5350307"/>
            <a:ext cx="13332242" cy="1876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1"/>
              </a:lnSpc>
              <a:spcBef>
                <a:spcPct val="0"/>
              </a:spcBef>
            </a:pPr>
            <a:r>
              <a:rPr lang="en-US" sz="4399" dirty="0" err="1">
                <a:solidFill>
                  <a:srgbClr val="0334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Профориентационный</a:t>
            </a:r>
            <a:r>
              <a:rPr lang="en-US" sz="4399" dirty="0">
                <a:solidFill>
                  <a:srgbClr val="0334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399" dirty="0" err="1">
                <a:solidFill>
                  <a:srgbClr val="0334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проект</a:t>
            </a:r>
            <a:r>
              <a:rPr lang="en-US" sz="4399" dirty="0">
                <a:solidFill>
                  <a:srgbClr val="0334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399" dirty="0" err="1">
                <a:solidFill>
                  <a:srgbClr val="0334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межсистемного</a:t>
            </a:r>
            <a:r>
              <a:rPr lang="en-US" sz="4399" dirty="0">
                <a:solidFill>
                  <a:srgbClr val="0334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399" dirty="0" err="1">
                <a:solidFill>
                  <a:srgbClr val="0334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взаимодействия</a:t>
            </a:r>
            <a:r>
              <a:rPr lang="en-US" sz="4399" dirty="0">
                <a:solidFill>
                  <a:srgbClr val="0334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399" dirty="0">
                <a:solidFill>
                  <a:srgbClr val="5FCEE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“</a:t>
            </a:r>
            <a:r>
              <a:rPr lang="en-US" sz="4399" dirty="0" err="1">
                <a:solidFill>
                  <a:srgbClr val="5FCEE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Маршрут</a:t>
            </a:r>
            <a:r>
              <a:rPr lang="en-US" sz="4399" dirty="0">
                <a:solidFill>
                  <a:srgbClr val="5FCEE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399" dirty="0" err="1">
                <a:solidFill>
                  <a:srgbClr val="5FCEE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построим</a:t>
            </a:r>
            <a:r>
              <a:rPr lang="en-US" sz="4399" dirty="0">
                <a:solidFill>
                  <a:srgbClr val="5FCEE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”</a:t>
            </a:r>
            <a:r>
              <a:rPr lang="en-US" sz="4399" dirty="0">
                <a:solidFill>
                  <a:srgbClr val="0334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: ЦБС + СПО, </a:t>
            </a:r>
            <a:r>
              <a:rPr lang="en-US" sz="4399" dirty="0" err="1">
                <a:solidFill>
                  <a:srgbClr val="0334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вузы</a:t>
            </a:r>
            <a:r>
              <a:rPr lang="en-US" sz="4399" dirty="0">
                <a:solidFill>
                  <a:srgbClr val="0334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, </a:t>
            </a:r>
            <a:r>
              <a:rPr lang="en-US" sz="4399" dirty="0" err="1">
                <a:solidFill>
                  <a:srgbClr val="0334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бизнес</a:t>
            </a:r>
            <a:r>
              <a:rPr lang="en-US" sz="4399" dirty="0">
                <a:solidFill>
                  <a:srgbClr val="0334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, </a:t>
            </a:r>
            <a:r>
              <a:rPr lang="en-US" sz="4399" dirty="0" err="1">
                <a:solidFill>
                  <a:srgbClr val="0334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госучреждения</a:t>
            </a:r>
            <a:r>
              <a:rPr lang="en-US" sz="4399" dirty="0">
                <a:solidFill>
                  <a:srgbClr val="0334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644182" y="8021193"/>
            <a:ext cx="12719103" cy="1237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43"/>
              </a:lnSpc>
              <a:spcBef>
                <a:spcPct val="0"/>
              </a:spcBef>
            </a:pPr>
            <a:r>
              <a:rPr lang="en-US" sz="4299">
                <a:solidFill>
                  <a:srgbClr val="0334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Преподавание в СПбГИК и сотрудничество с Федеральным образовательным центром “Сириус”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4181" y="129740"/>
            <a:ext cx="1467181" cy="1853381"/>
          </a:xfrm>
          <a:custGeom>
            <a:avLst/>
            <a:gdLst/>
            <a:ahLst/>
            <a:cxnLst/>
            <a:rect l="l" t="t" r="r" b="b"/>
            <a:pathLst>
              <a:path w="2705764" h="2705764">
                <a:moveTo>
                  <a:pt x="0" y="0"/>
                </a:moveTo>
                <a:lnTo>
                  <a:pt x="2705764" y="0"/>
                </a:lnTo>
                <a:lnTo>
                  <a:pt x="2705764" y="2705764"/>
                </a:lnTo>
                <a:lnTo>
                  <a:pt x="0" y="270576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62000" y="197319"/>
            <a:ext cx="1746527" cy="1587834"/>
          </a:xfrm>
          <a:custGeom>
            <a:avLst/>
            <a:gdLst/>
            <a:ahLst/>
            <a:cxnLst/>
            <a:rect l="l" t="t" r="r" b="b"/>
            <a:pathLst>
              <a:path w="2705323" h="2532691">
                <a:moveTo>
                  <a:pt x="0" y="0"/>
                </a:moveTo>
                <a:lnTo>
                  <a:pt x="2705324" y="0"/>
                </a:lnTo>
                <a:lnTo>
                  <a:pt x="2705324" y="2532691"/>
                </a:lnTo>
                <a:lnTo>
                  <a:pt x="0" y="253269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6600" y="2052268"/>
            <a:ext cx="11049000" cy="79666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2022106"/>
            <a:ext cx="6019800" cy="799678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601575" y="991236"/>
            <a:ext cx="5715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00808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“</a:t>
            </a:r>
            <a:r>
              <a:rPr lang="en-US" sz="6000" dirty="0" err="1">
                <a:solidFill>
                  <a:srgbClr val="00808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Лето</a:t>
            </a:r>
            <a:r>
              <a:rPr lang="en-US" sz="6000" dirty="0">
                <a:solidFill>
                  <a:srgbClr val="00808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с </a:t>
            </a:r>
            <a:r>
              <a:rPr lang="en-US" sz="6000" dirty="0" err="1">
                <a:solidFill>
                  <a:srgbClr val="00808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пользой</a:t>
            </a:r>
            <a:r>
              <a:rPr lang="en-US" sz="6000" dirty="0">
                <a:solidFill>
                  <a:srgbClr val="00808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” </a:t>
            </a:r>
            <a:endParaRPr lang="ru-RU" sz="6000" dirty="0">
              <a:solidFill>
                <a:srgbClr val="00808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37174" y="884906"/>
            <a:ext cx="633057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00808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“</a:t>
            </a:r>
            <a:r>
              <a:rPr lang="en-US" sz="6000" dirty="0" err="1">
                <a:solidFill>
                  <a:srgbClr val="00808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Маршрут</a:t>
            </a:r>
            <a:r>
              <a:rPr lang="en-US" sz="6000" dirty="0">
                <a:solidFill>
                  <a:srgbClr val="00808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6000" dirty="0" err="1">
                <a:solidFill>
                  <a:srgbClr val="00808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построим</a:t>
            </a:r>
            <a:r>
              <a:rPr lang="en-US" sz="6000" dirty="0">
                <a:solidFill>
                  <a:srgbClr val="00808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”</a:t>
            </a:r>
            <a:endParaRPr lang="ru-RU" sz="6000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02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4182" y="88797"/>
            <a:ext cx="1924382" cy="2311503"/>
          </a:xfrm>
          <a:custGeom>
            <a:avLst/>
            <a:gdLst/>
            <a:ahLst/>
            <a:cxnLst/>
            <a:rect l="l" t="t" r="r" b="b"/>
            <a:pathLst>
              <a:path w="2705764" h="2705764">
                <a:moveTo>
                  <a:pt x="0" y="0"/>
                </a:moveTo>
                <a:lnTo>
                  <a:pt x="2705764" y="0"/>
                </a:lnTo>
                <a:lnTo>
                  <a:pt x="2705764" y="2705764"/>
                </a:lnTo>
                <a:lnTo>
                  <a:pt x="0" y="270576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09293" y="195804"/>
            <a:ext cx="2203727" cy="2097487"/>
          </a:xfrm>
          <a:custGeom>
            <a:avLst/>
            <a:gdLst/>
            <a:ahLst/>
            <a:cxnLst/>
            <a:rect l="l" t="t" r="r" b="b"/>
            <a:pathLst>
              <a:path w="2705323" h="2532691">
                <a:moveTo>
                  <a:pt x="0" y="0"/>
                </a:moveTo>
                <a:lnTo>
                  <a:pt x="2705324" y="0"/>
                </a:lnTo>
                <a:lnTo>
                  <a:pt x="2705324" y="2532691"/>
                </a:lnTo>
                <a:lnTo>
                  <a:pt x="0" y="253269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3771900"/>
            <a:ext cx="8686800" cy="6172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00" y="1028700"/>
            <a:ext cx="5791200" cy="66921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03518" y="4305300"/>
            <a:ext cx="4623615" cy="54864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583906" y="105005"/>
            <a:ext cx="13419058" cy="759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5183"/>
              </a:lnSpc>
              <a:spcBef>
                <a:spcPct val="0"/>
              </a:spcBef>
            </a:pPr>
            <a:r>
              <a:rPr lang="en-US" sz="5400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Федеральный</a:t>
            </a:r>
            <a:r>
              <a:rPr lang="en-US" sz="5400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5400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образовательный</a:t>
            </a:r>
            <a:r>
              <a:rPr lang="en-US" sz="5400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5400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центр</a:t>
            </a:r>
            <a:r>
              <a:rPr lang="en-US" sz="5400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“</a:t>
            </a:r>
            <a:r>
              <a:rPr lang="en-US" sz="5400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Сириус</a:t>
            </a:r>
            <a:r>
              <a:rPr lang="en-US" sz="5400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24200" y="1409700"/>
            <a:ext cx="5562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tx2">
                    <a:lumMod val="75000"/>
                  </a:schemeClr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</a:rPr>
              <a:t>Программа «Литературная критика»</a:t>
            </a:r>
          </a:p>
        </p:txBody>
      </p:sp>
    </p:spTree>
    <p:extLst>
      <p:ext uri="{BB962C8B-B14F-4D97-AF65-F5344CB8AC3E}">
        <p14:creationId xmlns:p14="http://schemas.microsoft.com/office/powerpoint/2010/main" val="2808871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4182" y="129740"/>
            <a:ext cx="1936639" cy="1936639"/>
          </a:xfrm>
          <a:custGeom>
            <a:avLst/>
            <a:gdLst/>
            <a:ahLst/>
            <a:cxnLst/>
            <a:rect l="l" t="t" r="r" b="b"/>
            <a:pathLst>
              <a:path w="1936639" h="1936639">
                <a:moveTo>
                  <a:pt x="0" y="0"/>
                </a:moveTo>
                <a:lnTo>
                  <a:pt x="1936639" y="0"/>
                </a:lnTo>
                <a:lnTo>
                  <a:pt x="1936639" y="1936639"/>
                </a:lnTo>
                <a:lnTo>
                  <a:pt x="0" y="193663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09959" y="216276"/>
            <a:ext cx="1883774" cy="1763566"/>
          </a:xfrm>
          <a:custGeom>
            <a:avLst/>
            <a:gdLst/>
            <a:ahLst/>
            <a:cxnLst/>
            <a:rect l="l" t="t" r="r" b="b"/>
            <a:pathLst>
              <a:path w="1883774" h="1763566">
                <a:moveTo>
                  <a:pt x="0" y="0"/>
                </a:moveTo>
                <a:lnTo>
                  <a:pt x="1883774" y="0"/>
                </a:lnTo>
                <a:lnTo>
                  <a:pt x="1883774" y="1763567"/>
                </a:lnTo>
                <a:lnTo>
                  <a:pt x="0" y="176356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885534" y="120215"/>
            <a:ext cx="11144777" cy="1166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71"/>
              </a:lnSpc>
              <a:spcBef>
                <a:spcPct val="0"/>
              </a:spcBef>
            </a:pPr>
            <a:r>
              <a:rPr lang="en-US" sz="8399" b="1" u="sng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Что</a:t>
            </a:r>
            <a:r>
              <a:rPr lang="en-US" sz="8399" b="1" u="sng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8399" b="1" u="sng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сработало</a:t>
            </a:r>
            <a:endParaRPr lang="en-US" sz="8399" b="1" u="sng" dirty="0">
              <a:solidFill>
                <a:srgbClr val="12766B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429000" y="1473097"/>
            <a:ext cx="14670527" cy="13575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75"/>
              </a:lnSpc>
              <a:spcBef>
                <a:spcPct val="0"/>
              </a:spcBef>
            </a:pPr>
            <a:r>
              <a:rPr lang="en-US" sz="4699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Литературная</a:t>
            </a:r>
            <a:r>
              <a:rPr lang="en-US" sz="4699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699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мастерская</a:t>
            </a:r>
            <a:r>
              <a:rPr lang="en-US" sz="4699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699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писателя</a:t>
            </a:r>
            <a:r>
              <a:rPr lang="en-US" sz="4699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699" dirty="0" err="1">
                <a:solidFill>
                  <a:srgbClr val="5FCEE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Екатерины</a:t>
            </a:r>
            <a:r>
              <a:rPr lang="en-US" sz="4699" dirty="0">
                <a:solidFill>
                  <a:srgbClr val="5FCEE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699" dirty="0" err="1">
                <a:solidFill>
                  <a:srgbClr val="5FCEE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Шелеметьевой</a:t>
            </a:r>
            <a:r>
              <a:rPr lang="en-US" sz="4699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“</a:t>
            </a:r>
            <a:r>
              <a:rPr lang="en-US" sz="4699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Не</a:t>
            </a:r>
            <a:r>
              <a:rPr lang="en-US" sz="4699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в </a:t>
            </a:r>
            <a:r>
              <a:rPr lang="en-US" sz="4699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рифму</a:t>
            </a:r>
            <a:r>
              <a:rPr lang="en-US" sz="4699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” </a:t>
            </a:r>
            <a:r>
              <a:rPr lang="en-US" sz="4699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работает</a:t>
            </a:r>
            <a:r>
              <a:rPr lang="en-US" sz="4699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699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второй</a:t>
            </a:r>
            <a:r>
              <a:rPr lang="en-US" sz="4699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699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год</a:t>
            </a:r>
            <a:endParaRPr lang="en-US" sz="4699" dirty="0">
              <a:solidFill>
                <a:srgbClr val="12766B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05005" y="3618656"/>
            <a:ext cx="15425305" cy="3272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75"/>
              </a:lnSpc>
              <a:spcBef>
                <a:spcPct val="0"/>
              </a:spcBef>
            </a:pPr>
            <a:r>
              <a:rPr lang="en-US" sz="4699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Детский</a:t>
            </a:r>
            <a:r>
              <a:rPr lang="en-US" sz="4699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699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литературный</a:t>
            </a:r>
            <a:r>
              <a:rPr lang="en-US" sz="4699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699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конкурс</a:t>
            </a:r>
            <a:r>
              <a:rPr lang="en-US" sz="4699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699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им</a:t>
            </a:r>
            <a:r>
              <a:rPr lang="en-US" sz="4699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. Н.А. </a:t>
            </a:r>
            <a:r>
              <a:rPr lang="en-US" sz="4699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Внукова</a:t>
            </a:r>
            <a:r>
              <a:rPr lang="en-US" sz="4699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699" dirty="0">
                <a:solidFill>
                  <a:srgbClr val="5FCEE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“</a:t>
            </a:r>
            <a:r>
              <a:rPr lang="en-US" sz="4699" dirty="0" err="1">
                <a:solidFill>
                  <a:srgbClr val="5FCEE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Песни</a:t>
            </a:r>
            <a:r>
              <a:rPr lang="en-US" sz="4699" dirty="0">
                <a:solidFill>
                  <a:srgbClr val="5FCEE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699" dirty="0" err="1">
                <a:solidFill>
                  <a:srgbClr val="5FCEE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перьев</a:t>
            </a:r>
            <a:r>
              <a:rPr lang="en-US" sz="4699" dirty="0">
                <a:solidFill>
                  <a:srgbClr val="5FCEE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”</a:t>
            </a:r>
            <a:r>
              <a:rPr lang="en-US" sz="4699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: </a:t>
            </a:r>
            <a:r>
              <a:rPr lang="en-US" sz="4699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объявлен</a:t>
            </a:r>
            <a:r>
              <a:rPr lang="en-US" sz="4699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699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старт</a:t>
            </a:r>
            <a:r>
              <a:rPr lang="en-US" sz="4699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699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второго</a:t>
            </a:r>
            <a:r>
              <a:rPr lang="en-US" sz="4699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699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сезона</a:t>
            </a:r>
            <a:r>
              <a:rPr lang="en-US" sz="4699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. </a:t>
            </a:r>
            <a:r>
              <a:rPr lang="en-US" sz="4699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Соорганизаторами</a:t>
            </a:r>
            <a:r>
              <a:rPr lang="en-US" sz="4699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699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стали</a:t>
            </a:r>
            <a:r>
              <a:rPr lang="en-US" sz="4699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699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Литературный</a:t>
            </a:r>
            <a:r>
              <a:rPr lang="en-US" sz="4699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699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институт</a:t>
            </a:r>
            <a:r>
              <a:rPr lang="en-US" sz="4699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699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им</a:t>
            </a:r>
            <a:r>
              <a:rPr lang="en-US" sz="4699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. А.М. </a:t>
            </a:r>
            <a:r>
              <a:rPr lang="en-US" sz="4699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Горького</a:t>
            </a:r>
            <a:r>
              <a:rPr lang="en-US" sz="4699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и </a:t>
            </a:r>
            <a:r>
              <a:rPr lang="en-US" sz="4699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Санкт-Петербургская</a:t>
            </a:r>
            <a:r>
              <a:rPr lang="en-US" sz="4699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699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государственная</a:t>
            </a:r>
            <a:r>
              <a:rPr lang="en-US" sz="4699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699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художественно-промышленная</a:t>
            </a:r>
            <a:r>
              <a:rPr lang="en-US" sz="4699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699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академия</a:t>
            </a:r>
            <a:r>
              <a:rPr lang="en-US" sz="4699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699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имени</a:t>
            </a:r>
            <a:r>
              <a:rPr lang="en-US" sz="4699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А.Л. </a:t>
            </a:r>
            <a:r>
              <a:rPr lang="en-US" sz="4699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Штиглица</a:t>
            </a:r>
            <a:r>
              <a:rPr lang="en-US" sz="4699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429000" y="7681258"/>
            <a:ext cx="14670527" cy="1962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75"/>
              </a:lnSpc>
              <a:spcBef>
                <a:spcPct val="0"/>
              </a:spcBef>
            </a:pPr>
            <a:r>
              <a:rPr lang="en-US" sz="4699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ЦБС </a:t>
            </a:r>
            <a:r>
              <a:rPr lang="ru-RU" sz="4699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два года подряд </a:t>
            </a:r>
            <a:r>
              <a:rPr lang="en-US" sz="4699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выступает</a:t>
            </a:r>
            <a:r>
              <a:rPr lang="en-US" sz="4699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в </a:t>
            </a:r>
            <a:r>
              <a:rPr lang="en-US" sz="4699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роли</a:t>
            </a:r>
            <a:r>
              <a:rPr lang="en-US" sz="4699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699" dirty="0" err="1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организатора</a:t>
            </a:r>
            <a:r>
              <a:rPr lang="en-US" sz="4699" dirty="0">
                <a:solidFill>
                  <a:srgbClr val="12766B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699" dirty="0" err="1">
                <a:solidFill>
                  <a:srgbClr val="5FCEE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Детской</a:t>
            </a:r>
            <a:r>
              <a:rPr lang="en-US" sz="4699" dirty="0">
                <a:solidFill>
                  <a:srgbClr val="5FCEE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699" dirty="0" err="1">
                <a:solidFill>
                  <a:srgbClr val="5FCEE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программы</a:t>
            </a:r>
            <a:r>
              <a:rPr lang="en-US" sz="4699" dirty="0">
                <a:solidFill>
                  <a:srgbClr val="5FCEE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699" dirty="0" err="1">
                <a:solidFill>
                  <a:srgbClr val="5FCEE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Санкт-Петербургского</a:t>
            </a:r>
            <a:r>
              <a:rPr lang="en-US" sz="4699" dirty="0">
                <a:solidFill>
                  <a:srgbClr val="5FCEE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699" dirty="0" err="1">
                <a:solidFill>
                  <a:srgbClr val="5FCEE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международного</a:t>
            </a:r>
            <a:r>
              <a:rPr lang="en-US" sz="4699" dirty="0">
                <a:solidFill>
                  <a:srgbClr val="5FCEE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699" dirty="0" err="1">
                <a:solidFill>
                  <a:srgbClr val="5FCEE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книжного</a:t>
            </a:r>
            <a:r>
              <a:rPr lang="en-US" sz="4699" dirty="0">
                <a:solidFill>
                  <a:srgbClr val="5FCEE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699" dirty="0" err="1">
                <a:solidFill>
                  <a:srgbClr val="5FCEE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салона</a:t>
            </a:r>
            <a:endParaRPr lang="en-US" sz="4699" dirty="0">
              <a:solidFill>
                <a:srgbClr val="5FCEEE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486</Words>
  <Application>Microsoft Office PowerPoint</Application>
  <PresentationFormat>Произвольный</PresentationFormat>
  <Paragraphs>64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True Typewriter</vt:lpstr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 не верю в монстров, или Библиотека как точка притяжения подростков</dc:title>
  <dc:creator>User</dc:creator>
  <cp:lastModifiedBy>Владимир Владимирович Василенко</cp:lastModifiedBy>
  <cp:revision>9</cp:revision>
  <dcterms:created xsi:type="dcterms:W3CDTF">2006-08-16T00:00:00Z</dcterms:created>
  <dcterms:modified xsi:type="dcterms:W3CDTF">2024-11-25T13:55:01Z</dcterms:modified>
  <dc:identifier>DAGWJ0kfikc</dc:identifier>
</cp:coreProperties>
</file>