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045BD-CA58-410D-A42C-5A68D32D08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3A1E8-BD4A-475E-B3A2-D490137B8D68}">
      <dgm:prSet phldrT="[Текст]"/>
      <dgm:spPr/>
      <dgm:t>
        <a:bodyPr/>
        <a:lstStyle/>
        <a:p>
          <a:r>
            <a:rPr lang="ru-RU" dirty="0">
              <a:latin typeface="Georgia" panose="02040502050405020303" pitchFamily="18" charset="0"/>
            </a:rPr>
            <a:t>МБУК «Сыктывдинская централизованная библиотечная система»</a:t>
          </a:r>
        </a:p>
      </dgm:t>
    </dgm:pt>
    <dgm:pt modelId="{7E99CDA7-9078-4BD3-B92A-DF176CB585DA}" type="parTrans" cxnId="{0970EBE3-4A49-41AD-8980-0CFB93A9375C}">
      <dgm:prSet/>
      <dgm:spPr/>
      <dgm:t>
        <a:bodyPr/>
        <a:lstStyle/>
        <a:p>
          <a:endParaRPr lang="ru-RU"/>
        </a:p>
      </dgm:t>
    </dgm:pt>
    <dgm:pt modelId="{48ED15E6-7C42-4C18-8EAD-F6BA7E5D5A41}" type="sibTrans" cxnId="{0970EBE3-4A49-41AD-8980-0CFB93A9375C}">
      <dgm:prSet/>
      <dgm:spPr/>
      <dgm:t>
        <a:bodyPr/>
        <a:lstStyle/>
        <a:p>
          <a:endParaRPr lang="ru-RU"/>
        </a:p>
      </dgm:t>
    </dgm:pt>
    <dgm:pt modelId="{BE1D1BFC-E197-43D9-9C40-15F78C92378C}">
      <dgm:prSet/>
      <dgm:spPr/>
      <dgm:t>
        <a:bodyPr/>
        <a:lstStyle/>
        <a:p>
          <a:r>
            <a:rPr lang="ru-RU" b="0" i="0" dirty="0">
              <a:latin typeface="Georgia" panose="02040502050405020303" pitchFamily="18" charset="0"/>
            </a:rPr>
            <a:t>МБУК «</a:t>
          </a:r>
          <a:r>
            <a:rPr lang="ru-RU" b="0" i="0" dirty="0" err="1">
              <a:latin typeface="Georgia" panose="02040502050405020303" pitchFamily="18" charset="0"/>
            </a:rPr>
            <a:t>Сыктывдинское</a:t>
          </a:r>
          <a:r>
            <a:rPr lang="ru-RU" b="0" i="0" dirty="0">
              <a:latin typeface="Georgia" panose="02040502050405020303" pitchFamily="18" charset="0"/>
            </a:rPr>
            <a:t> музейное объединение»</a:t>
          </a:r>
          <a:endParaRPr lang="ru-RU" dirty="0">
            <a:latin typeface="Georgia" panose="02040502050405020303" pitchFamily="18" charset="0"/>
          </a:endParaRPr>
        </a:p>
      </dgm:t>
    </dgm:pt>
    <dgm:pt modelId="{ED9F4237-1542-47BE-8D46-5E042971C814}" type="parTrans" cxnId="{E65A8DD1-8D18-445F-AE25-F9F0FA7F8BF3}">
      <dgm:prSet/>
      <dgm:spPr/>
      <dgm:t>
        <a:bodyPr/>
        <a:lstStyle/>
        <a:p>
          <a:endParaRPr lang="ru-RU"/>
        </a:p>
      </dgm:t>
    </dgm:pt>
    <dgm:pt modelId="{77EEF8AF-84F9-4C2A-B1CA-D898F8E73AD2}" type="sibTrans" cxnId="{E65A8DD1-8D18-445F-AE25-F9F0FA7F8BF3}">
      <dgm:prSet/>
      <dgm:spPr/>
      <dgm:t>
        <a:bodyPr/>
        <a:lstStyle/>
        <a:p>
          <a:endParaRPr lang="ru-RU"/>
        </a:p>
      </dgm:t>
    </dgm:pt>
    <dgm:pt modelId="{2DAC540A-CCC8-4AEC-A288-32A8D04AE53A}">
      <dgm:prSet/>
      <dgm:spPr/>
      <dgm:t>
        <a:bodyPr/>
        <a:lstStyle/>
        <a:p>
          <a:r>
            <a:rPr lang="ru-RU" b="0" i="0" dirty="0">
              <a:latin typeface="Georgia" panose="02040502050405020303" pitchFamily="18" charset="0"/>
            </a:rPr>
            <a:t>МБОУ «Ыбская средняя общеобразовательная школа»</a:t>
          </a:r>
          <a:endParaRPr lang="ru-RU" dirty="0">
            <a:latin typeface="Georgia" panose="02040502050405020303" pitchFamily="18" charset="0"/>
          </a:endParaRPr>
        </a:p>
      </dgm:t>
    </dgm:pt>
    <dgm:pt modelId="{82E62C3D-79A1-4019-B4A4-EE7B19DCE941}" type="parTrans" cxnId="{D0C9467B-8945-4F21-8A7D-BB767F199390}">
      <dgm:prSet/>
      <dgm:spPr/>
      <dgm:t>
        <a:bodyPr/>
        <a:lstStyle/>
        <a:p>
          <a:endParaRPr lang="ru-RU"/>
        </a:p>
      </dgm:t>
    </dgm:pt>
    <dgm:pt modelId="{A7B44AB9-0F9C-4564-B2A4-77FDDDF6E307}" type="sibTrans" cxnId="{D0C9467B-8945-4F21-8A7D-BB767F199390}">
      <dgm:prSet/>
      <dgm:spPr/>
      <dgm:t>
        <a:bodyPr/>
        <a:lstStyle/>
        <a:p>
          <a:endParaRPr lang="ru-RU"/>
        </a:p>
      </dgm:t>
    </dgm:pt>
    <dgm:pt modelId="{97948B30-14B5-4FB2-89F4-AA50C2BD3A68}" type="pres">
      <dgm:prSet presAssocID="{17F045BD-CA58-410D-A42C-5A68D32D0843}" presName="linear" presStyleCnt="0">
        <dgm:presLayoutVars>
          <dgm:dir/>
          <dgm:resizeHandles val="exact"/>
        </dgm:presLayoutVars>
      </dgm:prSet>
      <dgm:spPr/>
    </dgm:pt>
    <dgm:pt modelId="{767ACFA4-3FF0-4D7D-A83F-FF5029BE21EE}" type="pres">
      <dgm:prSet presAssocID="{6A73A1E8-BD4A-475E-B3A2-D490137B8D68}" presName="comp" presStyleCnt="0"/>
      <dgm:spPr/>
    </dgm:pt>
    <dgm:pt modelId="{2942ECE3-F106-401A-B404-A3A4DF864063}" type="pres">
      <dgm:prSet presAssocID="{6A73A1E8-BD4A-475E-B3A2-D490137B8D68}" presName="box" presStyleLbl="node1" presStyleIdx="0" presStyleCnt="3"/>
      <dgm:spPr/>
    </dgm:pt>
    <dgm:pt modelId="{068B3BE3-2ED4-4E58-BF37-4F6ECCDF03B8}" type="pres">
      <dgm:prSet presAssocID="{6A73A1E8-BD4A-475E-B3A2-D490137B8D68}" presName="img" presStyleLbl="fgImgPlace1" presStyleIdx="0" presStyleCnt="3" custScaleX="765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886176-2510-4980-8F6D-1D123CF1B517}" type="pres">
      <dgm:prSet presAssocID="{6A73A1E8-BD4A-475E-B3A2-D490137B8D68}" presName="text" presStyleLbl="node1" presStyleIdx="0" presStyleCnt="3">
        <dgm:presLayoutVars>
          <dgm:bulletEnabled val="1"/>
        </dgm:presLayoutVars>
      </dgm:prSet>
      <dgm:spPr/>
    </dgm:pt>
    <dgm:pt modelId="{5243F8EE-9E77-461C-8897-18D62AEF6241}" type="pres">
      <dgm:prSet presAssocID="{48ED15E6-7C42-4C18-8EAD-F6BA7E5D5A41}" presName="spacer" presStyleCnt="0"/>
      <dgm:spPr/>
    </dgm:pt>
    <dgm:pt modelId="{ECF97F8C-6A65-4BFD-B6B8-CC14ACD4A600}" type="pres">
      <dgm:prSet presAssocID="{BE1D1BFC-E197-43D9-9C40-15F78C92378C}" presName="comp" presStyleCnt="0"/>
      <dgm:spPr/>
    </dgm:pt>
    <dgm:pt modelId="{6A1BB7CD-BED4-4889-9A96-EEC2BFCCC718}" type="pres">
      <dgm:prSet presAssocID="{BE1D1BFC-E197-43D9-9C40-15F78C92378C}" presName="box" presStyleLbl="node1" presStyleIdx="1" presStyleCnt="3"/>
      <dgm:spPr/>
    </dgm:pt>
    <dgm:pt modelId="{779FD657-46D2-405E-9FDF-742939FA44F1}" type="pres">
      <dgm:prSet presAssocID="{BE1D1BFC-E197-43D9-9C40-15F78C92378C}" presName="img" presStyleLbl="fgImgPlace1" presStyleIdx="1" presStyleCnt="3" custScaleX="765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77FD110-E353-4C1B-A0D5-F09FD9DE213C}" type="pres">
      <dgm:prSet presAssocID="{BE1D1BFC-E197-43D9-9C40-15F78C92378C}" presName="text" presStyleLbl="node1" presStyleIdx="1" presStyleCnt="3">
        <dgm:presLayoutVars>
          <dgm:bulletEnabled val="1"/>
        </dgm:presLayoutVars>
      </dgm:prSet>
      <dgm:spPr/>
    </dgm:pt>
    <dgm:pt modelId="{F17B46C8-2D9B-46EC-BB10-ECEF4CFFA18B}" type="pres">
      <dgm:prSet presAssocID="{77EEF8AF-84F9-4C2A-B1CA-D898F8E73AD2}" presName="spacer" presStyleCnt="0"/>
      <dgm:spPr/>
    </dgm:pt>
    <dgm:pt modelId="{F57E3589-4370-408F-AD1F-641D99923F30}" type="pres">
      <dgm:prSet presAssocID="{2DAC540A-CCC8-4AEC-A288-32A8D04AE53A}" presName="comp" presStyleCnt="0"/>
      <dgm:spPr/>
    </dgm:pt>
    <dgm:pt modelId="{CB52F425-C562-4049-913C-6B74F466EF41}" type="pres">
      <dgm:prSet presAssocID="{2DAC540A-CCC8-4AEC-A288-32A8D04AE53A}" presName="box" presStyleLbl="node1" presStyleIdx="2" presStyleCnt="3"/>
      <dgm:spPr/>
    </dgm:pt>
    <dgm:pt modelId="{734D0A7C-1007-4075-B437-B806AEF51A13}" type="pres">
      <dgm:prSet presAssocID="{2DAC540A-CCC8-4AEC-A288-32A8D04AE53A}" presName="img" presStyleLbl="fgImgPlace1" presStyleIdx="2" presStyleCnt="3" custScaleX="7656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CE103B9-1D59-48C5-885A-4C5242FC20AF}" type="pres">
      <dgm:prSet presAssocID="{2DAC540A-CCC8-4AEC-A288-32A8D04AE53A}" presName="text" presStyleLbl="node1" presStyleIdx="2" presStyleCnt="3">
        <dgm:presLayoutVars>
          <dgm:bulletEnabled val="1"/>
        </dgm:presLayoutVars>
      </dgm:prSet>
      <dgm:spPr/>
    </dgm:pt>
  </dgm:ptLst>
  <dgm:cxnLst>
    <dgm:cxn modelId="{E89B6C35-5E93-4D1A-ADC4-3FB25C4B60EB}" type="presOf" srcId="{2DAC540A-CCC8-4AEC-A288-32A8D04AE53A}" destId="{CB52F425-C562-4049-913C-6B74F466EF41}" srcOrd="0" destOrd="0" presId="urn:microsoft.com/office/officeart/2005/8/layout/vList4"/>
    <dgm:cxn modelId="{1EEDEB6C-F4F5-4BB1-8470-14D6041E5EA4}" type="presOf" srcId="{2DAC540A-CCC8-4AEC-A288-32A8D04AE53A}" destId="{0CE103B9-1D59-48C5-885A-4C5242FC20AF}" srcOrd="1" destOrd="0" presId="urn:microsoft.com/office/officeart/2005/8/layout/vList4"/>
    <dgm:cxn modelId="{D0C9467B-8945-4F21-8A7D-BB767F199390}" srcId="{17F045BD-CA58-410D-A42C-5A68D32D0843}" destId="{2DAC540A-CCC8-4AEC-A288-32A8D04AE53A}" srcOrd="2" destOrd="0" parTransId="{82E62C3D-79A1-4019-B4A4-EE7B19DCE941}" sibTransId="{A7B44AB9-0F9C-4564-B2A4-77FDDDF6E307}"/>
    <dgm:cxn modelId="{13DB61A5-E8C6-4260-940B-5C9A12E696F7}" type="presOf" srcId="{BE1D1BFC-E197-43D9-9C40-15F78C92378C}" destId="{6A1BB7CD-BED4-4889-9A96-EEC2BFCCC718}" srcOrd="0" destOrd="0" presId="urn:microsoft.com/office/officeart/2005/8/layout/vList4"/>
    <dgm:cxn modelId="{1664CCB2-83E9-479B-B2E1-37AC67BD3E32}" type="presOf" srcId="{BE1D1BFC-E197-43D9-9C40-15F78C92378C}" destId="{977FD110-E353-4C1B-A0D5-F09FD9DE213C}" srcOrd="1" destOrd="0" presId="urn:microsoft.com/office/officeart/2005/8/layout/vList4"/>
    <dgm:cxn modelId="{E65A8DD1-8D18-445F-AE25-F9F0FA7F8BF3}" srcId="{17F045BD-CA58-410D-A42C-5A68D32D0843}" destId="{BE1D1BFC-E197-43D9-9C40-15F78C92378C}" srcOrd="1" destOrd="0" parTransId="{ED9F4237-1542-47BE-8D46-5E042971C814}" sibTransId="{77EEF8AF-84F9-4C2A-B1CA-D898F8E73AD2}"/>
    <dgm:cxn modelId="{292E01D3-2CB7-4A6A-91DF-5BC18F4AC781}" type="presOf" srcId="{6A73A1E8-BD4A-475E-B3A2-D490137B8D68}" destId="{2942ECE3-F106-401A-B404-A3A4DF864063}" srcOrd="0" destOrd="0" presId="urn:microsoft.com/office/officeart/2005/8/layout/vList4"/>
    <dgm:cxn modelId="{60BBC1E1-399E-483B-976B-CA740CFC609B}" type="presOf" srcId="{17F045BD-CA58-410D-A42C-5A68D32D0843}" destId="{97948B30-14B5-4FB2-89F4-AA50C2BD3A68}" srcOrd="0" destOrd="0" presId="urn:microsoft.com/office/officeart/2005/8/layout/vList4"/>
    <dgm:cxn modelId="{0970EBE3-4A49-41AD-8980-0CFB93A9375C}" srcId="{17F045BD-CA58-410D-A42C-5A68D32D0843}" destId="{6A73A1E8-BD4A-475E-B3A2-D490137B8D68}" srcOrd="0" destOrd="0" parTransId="{7E99CDA7-9078-4BD3-B92A-DF176CB585DA}" sibTransId="{48ED15E6-7C42-4C18-8EAD-F6BA7E5D5A41}"/>
    <dgm:cxn modelId="{0E21F8FE-3F99-486B-9EF6-975B62E782C6}" type="presOf" srcId="{6A73A1E8-BD4A-475E-B3A2-D490137B8D68}" destId="{3F886176-2510-4980-8F6D-1D123CF1B517}" srcOrd="1" destOrd="0" presId="urn:microsoft.com/office/officeart/2005/8/layout/vList4"/>
    <dgm:cxn modelId="{FEC668D7-9556-47B3-B8BE-AFF9DF5769DD}" type="presParOf" srcId="{97948B30-14B5-4FB2-89F4-AA50C2BD3A68}" destId="{767ACFA4-3FF0-4D7D-A83F-FF5029BE21EE}" srcOrd="0" destOrd="0" presId="urn:microsoft.com/office/officeart/2005/8/layout/vList4"/>
    <dgm:cxn modelId="{96B5B089-FAE2-4438-92AE-13A20A541207}" type="presParOf" srcId="{767ACFA4-3FF0-4D7D-A83F-FF5029BE21EE}" destId="{2942ECE3-F106-401A-B404-A3A4DF864063}" srcOrd="0" destOrd="0" presId="urn:microsoft.com/office/officeart/2005/8/layout/vList4"/>
    <dgm:cxn modelId="{DF6BEF1F-35D6-4CC2-9A05-0BAF17D92485}" type="presParOf" srcId="{767ACFA4-3FF0-4D7D-A83F-FF5029BE21EE}" destId="{068B3BE3-2ED4-4E58-BF37-4F6ECCDF03B8}" srcOrd="1" destOrd="0" presId="urn:microsoft.com/office/officeart/2005/8/layout/vList4"/>
    <dgm:cxn modelId="{054BCEC8-0E86-4379-AA84-44FEFEFFF1C4}" type="presParOf" srcId="{767ACFA4-3FF0-4D7D-A83F-FF5029BE21EE}" destId="{3F886176-2510-4980-8F6D-1D123CF1B517}" srcOrd="2" destOrd="0" presId="urn:microsoft.com/office/officeart/2005/8/layout/vList4"/>
    <dgm:cxn modelId="{335E1506-7791-4D56-877F-6806EDA6FED7}" type="presParOf" srcId="{97948B30-14B5-4FB2-89F4-AA50C2BD3A68}" destId="{5243F8EE-9E77-461C-8897-18D62AEF6241}" srcOrd="1" destOrd="0" presId="urn:microsoft.com/office/officeart/2005/8/layout/vList4"/>
    <dgm:cxn modelId="{5467CD18-3867-4C17-A163-D0701F42FEB8}" type="presParOf" srcId="{97948B30-14B5-4FB2-89F4-AA50C2BD3A68}" destId="{ECF97F8C-6A65-4BFD-B6B8-CC14ACD4A600}" srcOrd="2" destOrd="0" presId="urn:microsoft.com/office/officeart/2005/8/layout/vList4"/>
    <dgm:cxn modelId="{D9A4EDCB-812F-4870-9B4E-5A09C36BAF23}" type="presParOf" srcId="{ECF97F8C-6A65-4BFD-B6B8-CC14ACD4A600}" destId="{6A1BB7CD-BED4-4889-9A96-EEC2BFCCC718}" srcOrd="0" destOrd="0" presId="urn:microsoft.com/office/officeart/2005/8/layout/vList4"/>
    <dgm:cxn modelId="{A605E9F5-D10F-424C-AD85-A84ACC945CD7}" type="presParOf" srcId="{ECF97F8C-6A65-4BFD-B6B8-CC14ACD4A600}" destId="{779FD657-46D2-405E-9FDF-742939FA44F1}" srcOrd="1" destOrd="0" presId="urn:microsoft.com/office/officeart/2005/8/layout/vList4"/>
    <dgm:cxn modelId="{816EE476-10C4-4C86-9395-F5731A0693A9}" type="presParOf" srcId="{ECF97F8C-6A65-4BFD-B6B8-CC14ACD4A600}" destId="{977FD110-E353-4C1B-A0D5-F09FD9DE213C}" srcOrd="2" destOrd="0" presId="urn:microsoft.com/office/officeart/2005/8/layout/vList4"/>
    <dgm:cxn modelId="{4699AD6A-FBA6-41E0-849E-D85E38EFD617}" type="presParOf" srcId="{97948B30-14B5-4FB2-89F4-AA50C2BD3A68}" destId="{F17B46C8-2D9B-46EC-BB10-ECEF4CFFA18B}" srcOrd="3" destOrd="0" presId="urn:microsoft.com/office/officeart/2005/8/layout/vList4"/>
    <dgm:cxn modelId="{CDA665A9-E36A-4090-99CE-A6BD2FCDB917}" type="presParOf" srcId="{97948B30-14B5-4FB2-89F4-AA50C2BD3A68}" destId="{F57E3589-4370-408F-AD1F-641D99923F30}" srcOrd="4" destOrd="0" presId="urn:microsoft.com/office/officeart/2005/8/layout/vList4"/>
    <dgm:cxn modelId="{3FD9B4EB-AAC4-4A9E-B7E5-224382BD4B1B}" type="presParOf" srcId="{F57E3589-4370-408F-AD1F-641D99923F30}" destId="{CB52F425-C562-4049-913C-6B74F466EF41}" srcOrd="0" destOrd="0" presId="urn:microsoft.com/office/officeart/2005/8/layout/vList4"/>
    <dgm:cxn modelId="{3B2E3815-56A8-4175-8E1D-EE98A5C31FD1}" type="presParOf" srcId="{F57E3589-4370-408F-AD1F-641D99923F30}" destId="{734D0A7C-1007-4075-B437-B806AEF51A13}" srcOrd="1" destOrd="0" presId="urn:microsoft.com/office/officeart/2005/8/layout/vList4"/>
    <dgm:cxn modelId="{50D1E115-0A8C-4D79-B9BB-A03D031C9567}" type="presParOf" srcId="{F57E3589-4370-408F-AD1F-641D99923F30}" destId="{0CE103B9-1D59-48C5-885A-4C5242FC20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ECE3-F106-401A-B404-A3A4DF864063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Georgia" panose="02040502050405020303" pitchFamily="18" charset="0"/>
            </a:rPr>
            <a:t>МБУК «Сыктывдинская централизованная библиотечная система»</a:t>
          </a:r>
        </a:p>
      </dsp:txBody>
      <dsp:txXfrm>
        <a:off x="1787356" y="0"/>
        <a:ext cx="6442243" cy="1414363"/>
      </dsp:txXfrm>
    </dsp:sp>
    <dsp:sp modelId="{068B3BE3-2ED4-4E58-BF37-4F6ECCDF03B8}">
      <dsp:nvSpPr>
        <dsp:cNvPr id="0" name=""/>
        <dsp:cNvSpPr/>
      </dsp:nvSpPr>
      <dsp:spPr>
        <a:xfrm>
          <a:off x="334272" y="141436"/>
          <a:ext cx="1260248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BB7CD-BED4-4889-9A96-EEC2BFCCC718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>
              <a:latin typeface="Georgia" panose="02040502050405020303" pitchFamily="18" charset="0"/>
            </a:rPr>
            <a:t>МБУК «</a:t>
          </a:r>
          <a:r>
            <a:rPr lang="ru-RU" sz="3000" b="0" i="0" kern="1200" dirty="0" err="1">
              <a:latin typeface="Georgia" panose="02040502050405020303" pitchFamily="18" charset="0"/>
            </a:rPr>
            <a:t>Сыктывдинское</a:t>
          </a:r>
          <a:r>
            <a:rPr lang="ru-RU" sz="3000" b="0" i="0" kern="1200" dirty="0">
              <a:latin typeface="Georgia" panose="02040502050405020303" pitchFamily="18" charset="0"/>
            </a:rPr>
            <a:t> музейное объединение»</a:t>
          </a:r>
          <a:endParaRPr lang="ru-RU" sz="3000" kern="1200" dirty="0">
            <a:latin typeface="Georgia" panose="02040502050405020303" pitchFamily="18" charset="0"/>
          </a:endParaRPr>
        </a:p>
      </dsp:txBody>
      <dsp:txXfrm>
        <a:off x="1787356" y="1555799"/>
        <a:ext cx="6442243" cy="1414363"/>
      </dsp:txXfrm>
    </dsp:sp>
    <dsp:sp modelId="{779FD657-46D2-405E-9FDF-742939FA44F1}">
      <dsp:nvSpPr>
        <dsp:cNvPr id="0" name=""/>
        <dsp:cNvSpPr/>
      </dsp:nvSpPr>
      <dsp:spPr>
        <a:xfrm>
          <a:off x="334272" y="1697236"/>
          <a:ext cx="1260248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2F425-C562-4049-913C-6B74F466EF41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>
              <a:latin typeface="Georgia" panose="02040502050405020303" pitchFamily="18" charset="0"/>
            </a:rPr>
            <a:t>МБОУ «Ыбская средняя общеобразовательная школа»</a:t>
          </a:r>
          <a:endParaRPr lang="ru-RU" sz="3000" kern="1200" dirty="0">
            <a:latin typeface="Georgia" panose="02040502050405020303" pitchFamily="18" charset="0"/>
          </a:endParaRPr>
        </a:p>
      </dsp:txBody>
      <dsp:txXfrm>
        <a:off x="1787356" y="3111599"/>
        <a:ext cx="6442243" cy="1414363"/>
      </dsp:txXfrm>
    </dsp:sp>
    <dsp:sp modelId="{734D0A7C-1007-4075-B437-B806AEF51A13}">
      <dsp:nvSpPr>
        <dsp:cNvPr id="0" name=""/>
        <dsp:cNvSpPr/>
      </dsp:nvSpPr>
      <dsp:spPr>
        <a:xfrm>
          <a:off x="334272" y="3253035"/>
          <a:ext cx="1260248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F9BA1-0B54-4465-984A-DF9E66867D02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A508-6147-4AF8-A607-48D5378DE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5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8A1C-CD75-4504-8D4F-64EA2861D443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3C38-3B35-40F2-96A0-015920916EC8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B5DB-4415-44AA-B728-A9C681819D9D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AED6-64E0-4944-B899-909D24338B0D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8A95-6BD9-4354-A7DB-0A04EFA04071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3D45-A439-44CA-A09B-36C4EC95049E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53AA-90AE-4641-A8DC-E67EABC6F8BA}" type="datetime1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F0D3-D10F-4491-B4F0-7D83B2923909}" type="datetime1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0F1-4A21-4C8E-907F-8F0732813E49}" type="datetime1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1BBD-5C64-4047-875B-14C19C966213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120C-DAE1-49FF-9FEA-51D4ED22EB60}" type="datetime1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F815-B24C-44B3-8779-6ED2ED751BAE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772" y="1412776"/>
            <a:ext cx="7772400" cy="1224136"/>
          </a:xfrm>
          <a:solidFill>
            <a:schemeClr val="bg1"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ru-RU" sz="6600" b="1" dirty="0">
                <a:latin typeface="Gabriola" panose="04040605051002020D02" pitchFamily="82" charset="0"/>
              </a:rPr>
              <a:t>«Я обязательно вернусь…»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086" y="4581128"/>
            <a:ext cx="6400800" cy="1752600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XVIII Межрегиональные юниор чтения </a:t>
            </a:r>
          </a:p>
          <a:p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«Библиотека как развивающая среда нового поколения» </a:t>
            </a:r>
          </a:p>
          <a:p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(14 – 15 ноября 2024 г.)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6DD31C-2E39-0414-A2F5-3C7EA9D2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27455-198C-00D7-A01F-2F8D38095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D38BFA3-BC8C-00CB-2EFB-DD87C87C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03FDC8-EDBE-8356-66FF-D9408D1729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Благодарю за внимание!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D605E8-0490-EBB0-E164-6142E076A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5346" r="5888" b="5072"/>
          <a:stretch/>
        </p:blipFill>
        <p:spPr>
          <a:xfrm>
            <a:off x="1023604" y="1708908"/>
            <a:ext cx="3404380" cy="4874453"/>
          </a:xfrm>
          <a:prstGeom prst="roundRect">
            <a:avLst/>
          </a:prstGeom>
          <a:solidFill>
            <a:schemeClr val="bg1">
              <a:alpha val="76000"/>
            </a:schemeClr>
          </a:solidFill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2DDB17-BA47-9409-DA9B-F8FCAE55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23B3D-67BF-E5DA-4687-78370A2D5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67" y="1646077"/>
            <a:ext cx="3024151" cy="48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АНО «Книжные люди»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Образован в 2022 году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Конкурс на предоставление субсидии из бюджета МР «Сыктывдинский»: «Создание семейного клуба «ЛАД» (ЛЮБОЗНАТЕЛЬНЫЕ, АКТИВНЫЕ, ДОБРОПОРЯДОЧНЫЕ)»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Гранты Главы РК, 2022 г.: «Чтение - дело семейное»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Фонд президентских грантов, 2023 г.: Клуб любителей чтения «Огонёк»</a:t>
            </a:r>
          </a:p>
          <a:p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13B40E-7E68-60A5-6926-3B3B3A4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  <a:solidFill>
            <a:schemeClr val="bg1">
              <a:alpha val="76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Конкурс на предоставление субсидии из бюджета МР «Сыктывдинский», 2023 г.: «Создание подростковых клубов «Юный детектив»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Гранты Главы РК, 2022 г.: «Чтение - дело семейное»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Фонд президентских грантов, 2023 г.: Клуб любителей чтения «Огонёк»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Конкурс на предоставление субсидии из бюджета МР «Сыктывдинский», 2024 г.: «Прогулки по </a:t>
            </a:r>
            <a:r>
              <a:rPr lang="ru-RU" sz="2800" dirty="0" err="1">
                <a:latin typeface="Georgia" panose="02040502050405020303" pitchFamily="18" charset="0"/>
              </a:rPr>
              <a:t>Выльгорту</a:t>
            </a:r>
            <a:r>
              <a:rPr lang="ru-RU" sz="2800" dirty="0">
                <a:latin typeface="Georgia" panose="02040502050405020303" pitchFamily="18" charset="0"/>
              </a:rPr>
              <a:t>»</a:t>
            </a:r>
          </a:p>
          <a:p>
            <a:r>
              <a:rPr lang="ru-RU" sz="2800" dirty="0">
                <a:latin typeface="Georgia" panose="02040502050405020303" pitchFamily="18" charset="0"/>
              </a:rPr>
              <a:t>Гранты Главы РК, 2024 г.: «Я обязательно вернусь...»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833FF7-288C-3A2F-8A4E-2507C1CB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«Я обязательно вернусь…»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Патриотическое воспитание детей и подростков от 7 до 17 лет, проживающих в селе Ыб </a:t>
            </a:r>
            <a:r>
              <a:rPr lang="ru-RU" dirty="0" err="1">
                <a:latin typeface="Georgia" panose="02040502050405020303" pitchFamily="18" charset="0"/>
              </a:rPr>
              <a:t>Сыктывдинского</a:t>
            </a:r>
            <a:r>
              <a:rPr lang="ru-RU" dirty="0">
                <a:latin typeface="Georgia" panose="02040502050405020303" pitchFamily="18" charset="0"/>
              </a:rPr>
              <a:t> района Республики Коми, через приобщение к истории Великой Отечественной войны</a:t>
            </a:r>
          </a:p>
        </p:txBody>
      </p:sp>
      <p:pic>
        <p:nvPicPr>
          <p:cNvPr id="6146" name="Picture 2" descr="https://sun9-70.userapi.com/impg/wLZAU0SQ7FvBOZqBsRqm6UW3wMBXoZ6DeEy__A/XdR-Y_l--uA.jpg?size=1080x646&amp;quality=96&amp;sign=41851c8797af2a9b75beec6f4e0aced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r="16465"/>
          <a:stretch/>
        </p:blipFill>
        <p:spPr bwMode="auto">
          <a:xfrm>
            <a:off x="0" y="4716720"/>
            <a:ext cx="2411760" cy="21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FCBF27-292C-331E-7E53-D72629C9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Партнеры проекта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4181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D8F795-472A-1464-276F-D22F069D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7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Основные мероприятия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Организация краеведческой работы по сбору и систематизации материалов о жителях села Ыб - участниках Великой Отечественной войны и оформление выставочной экспозиции «Я обязательно вернусь...»</a:t>
            </a:r>
          </a:p>
        </p:txBody>
      </p:sp>
      <p:pic>
        <p:nvPicPr>
          <p:cNvPr id="2050" name="Picture 2" descr="https://sun9-8.userapi.com/impg/V8EYKDVfQwpxqt3bLULKrHgdnAf4mrvr2gm44w/Q_j4HkSwgqY.jpg?size=1280x960&amp;quality=96&amp;sign=270a1476d415006f2ed1f5ebadd6c99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131837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4.userapi.com/impg/VU80ui2zvy_8vZt4olQvfe50Yxr-ydY9Hd4ZfA/f7xG2VvltBU.jpg?size=1280x960&amp;quality=96&amp;sign=6e2229753ceb614bd4a88c40f917b57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7" y="4481733"/>
            <a:ext cx="3168355" cy="23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4.userapi.com/impg/NPfXQGTFASqHtjfWYBc0wxlCcM0II7uZ_mti3w/l3Of6nkIQUc.jpg?size=1280x963&amp;quality=96&amp;sign=a76de235a857011b428198d75a749eb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56" y="4489009"/>
            <a:ext cx="3157353" cy="2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5C867B-472F-4D23-999E-C1D8AB9A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Основные мероприятия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Проведение цикла мероприятий, посвященных событиям и героям Великой Отечественной войны</a:t>
            </a:r>
          </a:p>
        </p:txBody>
      </p:sp>
      <p:pic>
        <p:nvPicPr>
          <p:cNvPr id="8194" name="Picture 2" descr="https://sun9-47.userapi.com/impg/l8yTIzb_KmazZj7wRLK2gYg_awVOxQLO9Bfo3Q/Dh3ZYwKz_9E.jpg?size=1280x853&amp;quality=95&amp;sign=9508795d112b4721bc9a228daaa8d13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4"/>
          <a:stretch/>
        </p:blipFill>
        <p:spPr bwMode="auto">
          <a:xfrm>
            <a:off x="843512" y="3113588"/>
            <a:ext cx="750931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03761D-A9BD-5A37-6316-F0CF479F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2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Основные мероприятия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Создание и распространение в сети интернет видеороликов, содержащих прочтение детьми и подростками села Ыб фронтовых писем и воспоминаний односельчан о Великой Отечественной войне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88" y="3933056"/>
            <a:ext cx="5112568" cy="287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20BB11-9C82-9B7E-F895-59C44C40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Основные мероприятия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bg1">
              <a:alpha val="76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Организация экскурсионной поездки в </a:t>
            </a:r>
          </a:p>
          <a:p>
            <a:pPr marL="0" indent="0" algn="ctr">
              <a:buNone/>
            </a:pPr>
            <a:r>
              <a:rPr lang="ru-RU" sz="2800" dirty="0">
                <a:latin typeface="Georgia" panose="02040502050405020303" pitchFamily="18" charset="0"/>
              </a:rPr>
              <a:t>г. Санкт-Петербург: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Музей обороны и блокады Ленинграда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Georgia" panose="02040502050405020303" pitchFamily="18" charset="0"/>
              </a:rPr>
              <a:t>Пискарёвское</a:t>
            </a:r>
            <a:r>
              <a:rPr lang="ru-RU" sz="2800" dirty="0">
                <a:latin typeface="Georgia" panose="02040502050405020303" pitchFamily="18" charset="0"/>
              </a:rPr>
              <a:t> мемориальное кладбище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Центральный военно-морской музей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Подводная лодка Д-2 «Народоволец»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Музей «Дорога жизни»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Музей-заповедник «Прорыв блокады Ленинграда»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Мемориальный комплекс «</a:t>
            </a:r>
            <a:r>
              <a:rPr lang="ru-RU" sz="2800" dirty="0" err="1">
                <a:latin typeface="Georgia" panose="02040502050405020303" pitchFamily="18" charset="0"/>
              </a:rPr>
              <a:t>Синявинские</a:t>
            </a:r>
            <a:r>
              <a:rPr lang="ru-RU" sz="2800" dirty="0">
                <a:latin typeface="Georgia" panose="02040502050405020303" pitchFamily="18" charset="0"/>
              </a:rPr>
              <a:t> высоты»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800" dirty="0">
                <a:latin typeface="Georgia" panose="02040502050405020303" pitchFamily="18" charset="0"/>
              </a:rPr>
              <a:t> «Пропавшие в кинохронике»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AD8C2B-FA84-A4D9-CC2D-744254AD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12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346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Gabriola</vt:lpstr>
      <vt:lpstr>Georgia</vt:lpstr>
      <vt:lpstr>Wingdings</vt:lpstr>
      <vt:lpstr>Тема Office</vt:lpstr>
      <vt:lpstr>«Я обязательно вернусь…»</vt:lpstr>
      <vt:lpstr>АНО «Книжные люди»</vt:lpstr>
      <vt:lpstr>Презентация PowerPoint</vt:lpstr>
      <vt:lpstr>«Я обязательно вернусь…»</vt:lpstr>
      <vt:lpstr>Партнеры проекта</vt:lpstr>
      <vt:lpstr>Основные мероприятия</vt:lpstr>
      <vt:lpstr>Основные мероприятия</vt:lpstr>
      <vt:lpstr>Основные мероприятия</vt:lpstr>
      <vt:lpstr>Основные мероприятия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ЫБ</dc:creator>
  <cp:lastModifiedBy>Владимир Владимирович Василенко</cp:lastModifiedBy>
  <cp:revision>11</cp:revision>
  <dcterms:created xsi:type="dcterms:W3CDTF">2024-11-12T16:31:54Z</dcterms:created>
  <dcterms:modified xsi:type="dcterms:W3CDTF">2024-11-26T06:45:19Z</dcterms:modified>
</cp:coreProperties>
</file>